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69" r:id="rId5"/>
    <p:sldId id="276" r:id="rId6"/>
    <p:sldId id="277" r:id="rId7"/>
    <p:sldId id="267" r:id="rId8"/>
    <p:sldId id="272" r:id="rId9"/>
    <p:sldId id="258" r:id="rId10"/>
    <p:sldId id="271" r:id="rId11"/>
    <p:sldId id="259" r:id="rId12"/>
    <p:sldId id="260" r:id="rId13"/>
    <p:sldId id="261" r:id="rId14"/>
    <p:sldId id="262" r:id="rId15"/>
    <p:sldId id="273" r:id="rId16"/>
    <p:sldId id="263" r:id="rId17"/>
    <p:sldId id="264" r:id="rId18"/>
    <p:sldId id="265" r:id="rId19"/>
    <p:sldId id="266" r:id="rId20"/>
    <p:sldId id="274" r:id="rId21"/>
    <p:sldId id="275" r:id="rId22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F37E5-F421-494A-8390-95ABB4326B2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68274-1A91-40DB-9488-D2C16BD47E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Can be used to transfer large volumes of water, long distances over short time periods (Typically 7/9,000L/Min)</a:t>
          </a:r>
        </a:p>
      </dgm:t>
    </dgm:pt>
    <dgm:pt modelId="{2A0163C7-E466-4253-BDBA-28FE7E48E929}" type="parTrans" cxnId="{CBDDA360-177B-4A03-ABF1-90E6FBE7DB14}">
      <dgm:prSet/>
      <dgm:spPr/>
      <dgm:t>
        <a:bodyPr/>
        <a:lstStyle/>
        <a:p>
          <a:endParaRPr lang="en-US"/>
        </a:p>
      </dgm:t>
    </dgm:pt>
    <dgm:pt modelId="{36452BDD-06BA-4331-A917-21A75198FA4B}" type="sibTrans" cxnId="{CBDDA360-177B-4A03-ABF1-90E6FBE7DB1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B59940-AEDA-4496-A243-AC7FD74295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Move Flood Water</a:t>
          </a:r>
        </a:p>
      </dgm:t>
    </dgm:pt>
    <dgm:pt modelId="{B634272B-DCFA-4E87-A4CC-4D9EB53A16EA}" type="parTrans" cxnId="{C04C2968-2532-4329-BA1E-9A97D2B4D10E}">
      <dgm:prSet/>
      <dgm:spPr/>
      <dgm:t>
        <a:bodyPr/>
        <a:lstStyle/>
        <a:p>
          <a:endParaRPr lang="en-US"/>
        </a:p>
      </dgm:t>
    </dgm:pt>
    <dgm:pt modelId="{2D7C9172-F10F-428F-91EA-348DDE28F283}" type="sibTrans" cxnId="{C04C2968-2532-4329-BA1E-9A97D2B4D1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3ED6802-6B6E-48BE-AE4C-80EEBD402E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Pre-Emptively Mitigate Flooding at incidents (embankment failure)</a:t>
          </a:r>
        </a:p>
      </dgm:t>
    </dgm:pt>
    <dgm:pt modelId="{DD371477-0F2E-44EF-BC1E-63759286E5A5}" type="parTrans" cxnId="{71496B06-F3C2-4ED5-AD58-31B4DEC04851}">
      <dgm:prSet/>
      <dgm:spPr/>
      <dgm:t>
        <a:bodyPr/>
        <a:lstStyle/>
        <a:p>
          <a:endParaRPr lang="en-US"/>
        </a:p>
      </dgm:t>
    </dgm:pt>
    <dgm:pt modelId="{28B33AE3-EDE2-47B2-B295-155F9EC1E13E}" type="sibTrans" cxnId="{71496B06-F3C2-4ED5-AD58-31B4DEC0485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C3A210-75DF-40B5-A6A0-3D4517728A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Provision of Firefighting water </a:t>
          </a:r>
        </a:p>
      </dgm:t>
    </dgm:pt>
    <dgm:pt modelId="{D4C136F8-925B-4750-8A3D-26ADB5B17FFD}" type="parTrans" cxnId="{372E0AE5-946A-45D9-BF93-448FB5216381}">
      <dgm:prSet/>
      <dgm:spPr/>
      <dgm:t>
        <a:bodyPr/>
        <a:lstStyle/>
        <a:p>
          <a:endParaRPr lang="en-US"/>
        </a:p>
      </dgm:t>
    </dgm:pt>
    <dgm:pt modelId="{1A66EDAE-DE86-4EBB-BD70-1FCCDA824980}" type="sibTrans" cxnId="{372E0AE5-946A-45D9-BF93-448FB521638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C3EC8A3-6E4B-4E1E-AC49-0F6BB37E96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Risk of over abstracting </a:t>
          </a:r>
        </a:p>
      </dgm:t>
    </dgm:pt>
    <dgm:pt modelId="{BC466D1B-CBE8-479B-A894-3B0DAD520F32}" type="parTrans" cxnId="{8813AC28-1EBC-48DD-96EA-EF8C046C95F1}">
      <dgm:prSet/>
      <dgm:spPr/>
      <dgm:t>
        <a:bodyPr/>
        <a:lstStyle/>
        <a:p>
          <a:endParaRPr lang="en-US"/>
        </a:p>
      </dgm:t>
    </dgm:pt>
    <dgm:pt modelId="{E08C205A-8714-4196-A912-7BF9CCC0023E}" type="sibTrans" cxnId="{8813AC28-1EBC-48DD-96EA-EF8C046C95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E57F85D-8911-429E-BB0C-592D5467AC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Biosecurity Risk (Infection, Animal &amp; Plant Disease)</a:t>
          </a:r>
        </a:p>
      </dgm:t>
    </dgm:pt>
    <dgm:pt modelId="{5CFC6266-EC3F-4D68-B6CF-0CDF4338BEC5}" type="parTrans" cxnId="{8BC3537A-81D8-4679-8213-72F4CCD01FF9}">
      <dgm:prSet/>
      <dgm:spPr/>
      <dgm:t>
        <a:bodyPr/>
        <a:lstStyle/>
        <a:p>
          <a:endParaRPr lang="en-US"/>
        </a:p>
      </dgm:t>
    </dgm:pt>
    <dgm:pt modelId="{4A278A39-19CB-4B7B-9906-7DCE6D6655E6}" type="sibTrans" cxnId="{8BC3537A-81D8-4679-8213-72F4CCD01FF9}">
      <dgm:prSet/>
      <dgm:spPr/>
      <dgm:t>
        <a:bodyPr/>
        <a:lstStyle/>
        <a:p>
          <a:endParaRPr lang="en-US"/>
        </a:p>
      </dgm:t>
    </dgm:pt>
    <dgm:pt modelId="{CAD1EC15-E7D4-49DA-8A1B-17001390B5AE}" type="pres">
      <dgm:prSet presAssocID="{8CBF37E5-F421-494A-8390-95ABB4326B22}" presName="root" presStyleCnt="0">
        <dgm:presLayoutVars>
          <dgm:dir/>
          <dgm:resizeHandles val="exact"/>
        </dgm:presLayoutVars>
      </dgm:prSet>
      <dgm:spPr/>
    </dgm:pt>
    <dgm:pt modelId="{8DD194F4-1850-497E-BBBB-C8EFE750E8BD}" type="pres">
      <dgm:prSet presAssocID="{8CBF37E5-F421-494A-8390-95ABB4326B22}" presName="container" presStyleCnt="0">
        <dgm:presLayoutVars>
          <dgm:dir/>
          <dgm:resizeHandles val="exact"/>
        </dgm:presLayoutVars>
      </dgm:prSet>
      <dgm:spPr/>
    </dgm:pt>
    <dgm:pt modelId="{5305E78C-5BEA-46D8-8963-2BE19D645BE5}" type="pres">
      <dgm:prSet presAssocID="{20568274-1A91-40DB-9488-D2C16BD47EDB}" presName="compNode" presStyleCnt="0"/>
      <dgm:spPr/>
    </dgm:pt>
    <dgm:pt modelId="{498C2DD0-82A0-45EC-9C60-72D56558FCA8}" type="pres">
      <dgm:prSet presAssocID="{20568274-1A91-40DB-9488-D2C16BD47EDB}" presName="iconBgRect" presStyleLbl="bgShp" presStyleIdx="0" presStyleCnt="6"/>
      <dgm:spPr/>
    </dgm:pt>
    <dgm:pt modelId="{A435FA98-AABC-439F-A6DD-EAEC2885394F}" type="pres">
      <dgm:prSet presAssocID="{20568274-1A91-40DB-9488-D2C16BD47ED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ve"/>
        </a:ext>
      </dgm:extLst>
    </dgm:pt>
    <dgm:pt modelId="{4907FD61-B9C9-42A0-9ED6-C05618E008AD}" type="pres">
      <dgm:prSet presAssocID="{20568274-1A91-40DB-9488-D2C16BD47EDB}" presName="spaceRect" presStyleCnt="0"/>
      <dgm:spPr/>
    </dgm:pt>
    <dgm:pt modelId="{CEA16677-E85A-4EB3-81AE-5E9AE15F963D}" type="pres">
      <dgm:prSet presAssocID="{20568274-1A91-40DB-9488-D2C16BD47EDB}" presName="textRect" presStyleLbl="revTx" presStyleIdx="0" presStyleCnt="6">
        <dgm:presLayoutVars>
          <dgm:chMax val="1"/>
          <dgm:chPref val="1"/>
        </dgm:presLayoutVars>
      </dgm:prSet>
      <dgm:spPr/>
    </dgm:pt>
    <dgm:pt modelId="{9D07DF59-9E29-4ADF-9B76-BD4E4C567D73}" type="pres">
      <dgm:prSet presAssocID="{36452BDD-06BA-4331-A917-21A75198FA4B}" presName="sibTrans" presStyleLbl="sibTrans2D1" presStyleIdx="0" presStyleCnt="0"/>
      <dgm:spPr/>
    </dgm:pt>
    <dgm:pt modelId="{1001F00A-FD85-46EE-99A1-10809CC85975}" type="pres">
      <dgm:prSet presAssocID="{7FB59940-AEDA-4496-A243-AC7FD7429592}" presName="compNode" presStyleCnt="0"/>
      <dgm:spPr/>
    </dgm:pt>
    <dgm:pt modelId="{004E3398-34D8-4089-9402-78E7562BAE55}" type="pres">
      <dgm:prSet presAssocID="{7FB59940-AEDA-4496-A243-AC7FD7429592}" presName="iconBgRect" presStyleLbl="bgShp" presStyleIdx="1" presStyleCnt="6"/>
      <dgm:spPr/>
    </dgm:pt>
    <dgm:pt modelId="{15D2FF47-9974-4A63-9C4B-4E61C02EB721}" type="pres">
      <dgm:prSet presAssocID="{7FB59940-AEDA-4496-A243-AC7FD742959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2ADA71D3-913D-43FF-AA56-A320E84B7984}" type="pres">
      <dgm:prSet presAssocID="{7FB59940-AEDA-4496-A243-AC7FD7429592}" presName="spaceRect" presStyleCnt="0"/>
      <dgm:spPr/>
    </dgm:pt>
    <dgm:pt modelId="{852834EA-F635-4FBB-AD90-C4187C9CCE04}" type="pres">
      <dgm:prSet presAssocID="{7FB59940-AEDA-4496-A243-AC7FD7429592}" presName="textRect" presStyleLbl="revTx" presStyleIdx="1" presStyleCnt="6">
        <dgm:presLayoutVars>
          <dgm:chMax val="1"/>
          <dgm:chPref val="1"/>
        </dgm:presLayoutVars>
      </dgm:prSet>
      <dgm:spPr/>
    </dgm:pt>
    <dgm:pt modelId="{FABA8218-21B5-4FB5-869B-A2DD7EE1AE5C}" type="pres">
      <dgm:prSet presAssocID="{2D7C9172-F10F-428F-91EA-348DDE28F283}" presName="sibTrans" presStyleLbl="sibTrans2D1" presStyleIdx="0" presStyleCnt="0"/>
      <dgm:spPr/>
    </dgm:pt>
    <dgm:pt modelId="{18D221FB-3224-4714-8A8F-CB59361F8BB3}" type="pres">
      <dgm:prSet presAssocID="{63ED6802-6B6E-48BE-AE4C-80EEBD402E66}" presName="compNode" presStyleCnt="0"/>
      <dgm:spPr/>
    </dgm:pt>
    <dgm:pt modelId="{1501551A-954F-431B-B8B2-4FA82117EEF5}" type="pres">
      <dgm:prSet presAssocID="{63ED6802-6B6E-48BE-AE4C-80EEBD402E66}" presName="iconBgRect" presStyleLbl="bgShp" presStyleIdx="2" presStyleCnt="6"/>
      <dgm:spPr/>
    </dgm:pt>
    <dgm:pt modelId="{AF572628-CCE3-43CE-A306-1CA01B236D2B}" type="pres">
      <dgm:prSet presAssocID="{63ED6802-6B6E-48BE-AE4C-80EEBD402E6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36948BCF-F969-46E6-B47D-587D8DAB43A6}" type="pres">
      <dgm:prSet presAssocID="{63ED6802-6B6E-48BE-AE4C-80EEBD402E66}" presName="spaceRect" presStyleCnt="0"/>
      <dgm:spPr/>
    </dgm:pt>
    <dgm:pt modelId="{FED0F887-148C-4B4E-911A-D249049B80BB}" type="pres">
      <dgm:prSet presAssocID="{63ED6802-6B6E-48BE-AE4C-80EEBD402E66}" presName="textRect" presStyleLbl="revTx" presStyleIdx="2" presStyleCnt="6">
        <dgm:presLayoutVars>
          <dgm:chMax val="1"/>
          <dgm:chPref val="1"/>
        </dgm:presLayoutVars>
      </dgm:prSet>
      <dgm:spPr/>
    </dgm:pt>
    <dgm:pt modelId="{B1A76B8A-967B-49C4-A324-185BBE40C287}" type="pres">
      <dgm:prSet presAssocID="{28B33AE3-EDE2-47B2-B295-155F9EC1E13E}" presName="sibTrans" presStyleLbl="sibTrans2D1" presStyleIdx="0" presStyleCnt="0"/>
      <dgm:spPr/>
    </dgm:pt>
    <dgm:pt modelId="{AE244573-F3FB-46E4-B599-C3627CCF273A}" type="pres">
      <dgm:prSet presAssocID="{89C3A210-75DF-40B5-A6A0-3D4517728AF6}" presName="compNode" presStyleCnt="0"/>
      <dgm:spPr/>
    </dgm:pt>
    <dgm:pt modelId="{ED24BB2A-5CC1-4B9D-B6D5-E6AC53EEF645}" type="pres">
      <dgm:prSet presAssocID="{89C3A210-75DF-40B5-A6A0-3D4517728AF6}" presName="iconBgRect" presStyleLbl="bgShp" presStyleIdx="3" presStyleCnt="6"/>
      <dgm:spPr/>
    </dgm:pt>
    <dgm:pt modelId="{F09E6773-FF12-4326-9179-BE9E4F7E15AF}" type="pres">
      <dgm:prSet presAssocID="{89C3A210-75DF-40B5-A6A0-3D4517728AF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4E48B02C-3097-4344-B574-718BBA37CFEF}" type="pres">
      <dgm:prSet presAssocID="{89C3A210-75DF-40B5-A6A0-3D4517728AF6}" presName="spaceRect" presStyleCnt="0"/>
      <dgm:spPr/>
    </dgm:pt>
    <dgm:pt modelId="{F18F478F-7CDE-46F6-BB52-63BB9807A8AA}" type="pres">
      <dgm:prSet presAssocID="{89C3A210-75DF-40B5-A6A0-3D4517728AF6}" presName="textRect" presStyleLbl="revTx" presStyleIdx="3" presStyleCnt="6">
        <dgm:presLayoutVars>
          <dgm:chMax val="1"/>
          <dgm:chPref val="1"/>
        </dgm:presLayoutVars>
      </dgm:prSet>
      <dgm:spPr/>
    </dgm:pt>
    <dgm:pt modelId="{5BBE3A5E-971F-413E-8ECF-5032A42B0A2C}" type="pres">
      <dgm:prSet presAssocID="{1A66EDAE-DE86-4EBB-BD70-1FCCDA824980}" presName="sibTrans" presStyleLbl="sibTrans2D1" presStyleIdx="0" presStyleCnt="0"/>
      <dgm:spPr/>
    </dgm:pt>
    <dgm:pt modelId="{89F4845E-8616-4DF5-A36C-D55357C3CB56}" type="pres">
      <dgm:prSet presAssocID="{7C3EC8A3-6E4B-4E1E-AC49-0F6BB37E9693}" presName="compNode" presStyleCnt="0"/>
      <dgm:spPr/>
    </dgm:pt>
    <dgm:pt modelId="{5C66BC6C-D8FE-4625-A855-FD7A6525E685}" type="pres">
      <dgm:prSet presAssocID="{7C3EC8A3-6E4B-4E1E-AC49-0F6BB37E9693}" presName="iconBgRect" presStyleLbl="bgShp" presStyleIdx="4" presStyleCnt="6"/>
      <dgm:spPr/>
    </dgm:pt>
    <dgm:pt modelId="{D3CFB869-1D16-4223-897F-DB27E209855D}" type="pres">
      <dgm:prSet presAssocID="{7C3EC8A3-6E4B-4E1E-AC49-0F6BB37E969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916B3E5B-8D31-4B44-A1A4-B8C734B25D06}" type="pres">
      <dgm:prSet presAssocID="{7C3EC8A3-6E4B-4E1E-AC49-0F6BB37E9693}" presName="spaceRect" presStyleCnt="0"/>
      <dgm:spPr/>
    </dgm:pt>
    <dgm:pt modelId="{BDF4F458-0C9D-4966-A2CE-8469D73D1F9E}" type="pres">
      <dgm:prSet presAssocID="{7C3EC8A3-6E4B-4E1E-AC49-0F6BB37E9693}" presName="textRect" presStyleLbl="revTx" presStyleIdx="4" presStyleCnt="6">
        <dgm:presLayoutVars>
          <dgm:chMax val="1"/>
          <dgm:chPref val="1"/>
        </dgm:presLayoutVars>
      </dgm:prSet>
      <dgm:spPr/>
    </dgm:pt>
    <dgm:pt modelId="{6AE34570-B4D3-437A-B48F-84CC5B5B1715}" type="pres">
      <dgm:prSet presAssocID="{E08C205A-8714-4196-A912-7BF9CCC0023E}" presName="sibTrans" presStyleLbl="sibTrans2D1" presStyleIdx="0" presStyleCnt="0"/>
      <dgm:spPr/>
    </dgm:pt>
    <dgm:pt modelId="{06C2BFFB-4403-4ECF-AD16-A0DF4F10ACCD}" type="pres">
      <dgm:prSet presAssocID="{6E57F85D-8911-429E-BB0C-592D5467ACBE}" presName="compNode" presStyleCnt="0"/>
      <dgm:spPr/>
    </dgm:pt>
    <dgm:pt modelId="{22521827-9136-42FA-BC44-D343E12C9D12}" type="pres">
      <dgm:prSet presAssocID="{6E57F85D-8911-429E-BB0C-592D5467ACBE}" presName="iconBgRect" presStyleLbl="bgShp" presStyleIdx="5" presStyleCnt="6"/>
      <dgm:spPr/>
    </dgm:pt>
    <dgm:pt modelId="{312641B2-ED65-426D-BF2C-6265927AD5EC}" type="pres">
      <dgm:prSet presAssocID="{6E57F85D-8911-429E-BB0C-592D5467ACB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sshopper"/>
        </a:ext>
      </dgm:extLst>
    </dgm:pt>
    <dgm:pt modelId="{BEB01C53-BEC2-4335-AF2A-49BD285D613E}" type="pres">
      <dgm:prSet presAssocID="{6E57F85D-8911-429E-BB0C-592D5467ACBE}" presName="spaceRect" presStyleCnt="0"/>
      <dgm:spPr/>
    </dgm:pt>
    <dgm:pt modelId="{E7547561-0D29-401C-9EB4-C587CCB79CB3}" type="pres">
      <dgm:prSet presAssocID="{6E57F85D-8911-429E-BB0C-592D5467ACB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1496B06-F3C2-4ED5-AD58-31B4DEC04851}" srcId="{8CBF37E5-F421-494A-8390-95ABB4326B22}" destId="{63ED6802-6B6E-48BE-AE4C-80EEBD402E66}" srcOrd="2" destOrd="0" parTransId="{DD371477-0F2E-44EF-BC1E-63759286E5A5}" sibTransId="{28B33AE3-EDE2-47B2-B295-155F9EC1E13E}"/>
    <dgm:cxn modelId="{5418C417-B5F2-4788-AC0B-43476076FF18}" type="presOf" srcId="{E08C205A-8714-4196-A912-7BF9CCC0023E}" destId="{6AE34570-B4D3-437A-B48F-84CC5B5B1715}" srcOrd="0" destOrd="0" presId="urn:microsoft.com/office/officeart/2018/2/layout/IconCircleList"/>
    <dgm:cxn modelId="{8813AC28-1EBC-48DD-96EA-EF8C046C95F1}" srcId="{8CBF37E5-F421-494A-8390-95ABB4326B22}" destId="{7C3EC8A3-6E4B-4E1E-AC49-0F6BB37E9693}" srcOrd="4" destOrd="0" parTransId="{BC466D1B-CBE8-479B-A894-3B0DAD520F32}" sibTransId="{E08C205A-8714-4196-A912-7BF9CCC0023E}"/>
    <dgm:cxn modelId="{372E632B-7FD4-499A-9DF0-A85E292F7339}" type="presOf" srcId="{7FB59940-AEDA-4496-A243-AC7FD7429592}" destId="{852834EA-F635-4FBB-AD90-C4187C9CCE04}" srcOrd="0" destOrd="0" presId="urn:microsoft.com/office/officeart/2018/2/layout/IconCircleList"/>
    <dgm:cxn modelId="{0C7A5C5B-4256-4375-893E-2EEF1001E994}" type="presOf" srcId="{28B33AE3-EDE2-47B2-B295-155F9EC1E13E}" destId="{B1A76B8A-967B-49C4-A324-185BBE40C287}" srcOrd="0" destOrd="0" presId="urn:microsoft.com/office/officeart/2018/2/layout/IconCircleList"/>
    <dgm:cxn modelId="{CBDDA360-177B-4A03-ABF1-90E6FBE7DB14}" srcId="{8CBF37E5-F421-494A-8390-95ABB4326B22}" destId="{20568274-1A91-40DB-9488-D2C16BD47EDB}" srcOrd="0" destOrd="0" parTransId="{2A0163C7-E466-4253-BDBA-28FE7E48E929}" sibTransId="{36452BDD-06BA-4331-A917-21A75198FA4B}"/>
    <dgm:cxn modelId="{5C450463-3AE3-446B-8531-B03F0E6CF13A}" type="presOf" srcId="{7C3EC8A3-6E4B-4E1E-AC49-0F6BB37E9693}" destId="{BDF4F458-0C9D-4966-A2CE-8469D73D1F9E}" srcOrd="0" destOrd="0" presId="urn:microsoft.com/office/officeart/2018/2/layout/IconCircleList"/>
    <dgm:cxn modelId="{C04C2968-2532-4329-BA1E-9A97D2B4D10E}" srcId="{8CBF37E5-F421-494A-8390-95ABB4326B22}" destId="{7FB59940-AEDA-4496-A243-AC7FD7429592}" srcOrd="1" destOrd="0" parTransId="{B634272B-DCFA-4E87-A4CC-4D9EB53A16EA}" sibTransId="{2D7C9172-F10F-428F-91EA-348DDE28F283}"/>
    <dgm:cxn modelId="{479D5471-8E3A-453C-932F-D53F4EFD0A9F}" type="presOf" srcId="{63ED6802-6B6E-48BE-AE4C-80EEBD402E66}" destId="{FED0F887-148C-4B4E-911A-D249049B80BB}" srcOrd="0" destOrd="0" presId="urn:microsoft.com/office/officeart/2018/2/layout/IconCircleList"/>
    <dgm:cxn modelId="{8BC3537A-81D8-4679-8213-72F4CCD01FF9}" srcId="{8CBF37E5-F421-494A-8390-95ABB4326B22}" destId="{6E57F85D-8911-429E-BB0C-592D5467ACBE}" srcOrd="5" destOrd="0" parTransId="{5CFC6266-EC3F-4D68-B6CF-0CDF4338BEC5}" sibTransId="{4A278A39-19CB-4B7B-9906-7DCE6D6655E6}"/>
    <dgm:cxn modelId="{5245A37A-8958-4EAD-AB50-464C6793F2C0}" type="presOf" srcId="{8CBF37E5-F421-494A-8390-95ABB4326B22}" destId="{CAD1EC15-E7D4-49DA-8A1B-17001390B5AE}" srcOrd="0" destOrd="0" presId="urn:microsoft.com/office/officeart/2018/2/layout/IconCircleList"/>
    <dgm:cxn modelId="{A3E0828A-43EA-4670-97E1-44CE66A36C7E}" type="presOf" srcId="{1A66EDAE-DE86-4EBB-BD70-1FCCDA824980}" destId="{5BBE3A5E-971F-413E-8ECF-5032A42B0A2C}" srcOrd="0" destOrd="0" presId="urn:microsoft.com/office/officeart/2018/2/layout/IconCircleList"/>
    <dgm:cxn modelId="{2DFA8CA9-9815-4461-B4E7-0E86BECD2C84}" type="presOf" srcId="{89C3A210-75DF-40B5-A6A0-3D4517728AF6}" destId="{F18F478F-7CDE-46F6-BB52-63BB9807A8AA}" srcOrd="0" destOrd="0" presId="urn:microsoft.com/office/officeart/2018/2/layout/IconCircleList"/>
    <dgm:cxn modelId="{6A991FC2-AA3E-4B1E-9311-349DCD8B79B2}" type="presOf" srcId="{36452BDD-06BA-4331-A917-21A75198FA4B}" destId="{9D07DF59-9E29-4ADF-9B76-BD4E4C567D73}" srcOrd="0" destOrd="0" presId="urn:microsoft.com/office/officeart/2018/2/layout/IconCircleList"/>
    <dgm:cxn modelId="{B27BAEC3-5FDD-4713-A56B-EEE130A9B170}" type="presOf" srcId="{6E57F85D-8911-429E-BB0C-592D5467ACBE}" destId="{E7547561-0D29-401C-9EB4-C587CCB79CB3}" srcOrd="0" destOrd="0" presId="urn:microsoft.com/office/officeart/2018/2/layout/IconCircleList"/>
    <dgm:cxn modelId="{E96191CD-9FF0-4FD4-AFE8-2A84152C3A7F}" type="presOf" srcId="{20568274-1A91-40DB-9488-D2C16BD47EDB}" destId="{CEA16677-E85A-4EB3-81AE-5E9AE15F963D}" srcOrd="0" destOrd="0" presId="urn:microsoft.com/office/officeart/2018/2/layout/IconCircleList"/>
    <dgm:cxn modelId="{F06EE9CF-6C80-4EF3-8E29-6FC9ED19D63E}" type="presOf" srcId="{2D7C9172-F10F-428F-91EA-348DDE28F283}" destId="{FABA8218-21B5-4FB5-869B-A2DD7EE1AE5C}" srcOrd="0" destOrd="0" presId="urn:microsoft.com/office/officeart/2018/2/layout/IconCircleList"/>
    <dgm:cxn modelId="{372E0AE5-946A-45D9-BF93-448FB5216381}" srcId="{8CBF37E5-F421-494A-8390-95ABB4326B22}" destId="{89C3A210-75DF-40B5-A6A0-3D4517728AF6}" srcOrd="3" destOrd="0" parTransId="{D4C136F8-925B-4750-8A3D-26ADB5B17FFD}" sibTransId="{1A66EDAE-DE86-4EBB-BD70-1FCCDA824980}"/>
    <dgm:cxn modelId="{A2D89BED-BAC4-4C15-800D-2545971E9A46}" type="presParOf" srcId="{CAD1EC15-E7D4-49DA-8A1B-17001390B5AE}" destId="{8DD194F4-1850-497E-BBBB-C8EFE750E8BD}" srcOrd="0" destOrd="0" presId="urn:microsoft.com/office/officeart/2018/2/layout/IconCircleList"/>
    <dgm:cxn modelId="{0ECBF4EB-C910-4671-8490-1EA01E34EE56}" type="presParOf" srcId="{8DD194F4-1850-497E-BBBB-C8EFE750E8BD}" destId="{5305E78C-5BEA-46D8-8963-2BE19D645BE5}" srcOrd="0" destOrd="0" presId="urn:microsoft.com/office/officeart/2018/2/layout/IconCircleList"/>
    <dgm:cxn modelId="{DC0FA8BA-EE87-4BF2-B6AE-F4E2E4B6F03C}" type="presParOf" srcId="{5305E78C-5BEA-46D8-8963-2BE19D645BE5}" destId="{498C2DD0-82A0-45EC-9C60-72D56558FCA8}" srcOrd="0" destOrd="0" presId="urn:microsoft.com/office/officeart/2018/2/layout/IconCircleList"/>
    <dgm:cxn modelId="{778E1B88-A374-4D0B-976E-26D6BF62AE88}" type="presParOf" srcId="{5305E78C-5BEA-46D8-8963-2BE19D645BE5}" destId="{A435FA98-AABC-439F-A6DD-EAEC2885394F}" srcOrd="1" destOrd="0" presId="urn:microsoft.com/office/officeart/2018/2/layout/IconCircleList"/>
    <dgm:cxn modelId="{2E856BBA-99D5-4C2C-99A8-7D5247013BAC}" type="presParOf" srcId="{5305E78C-5BEA-46D8-8963-2BE19D645BE5}" destId="{4907FD61-B9C9-42A0-9ED6-C05618E008AD}" srcOrd="2" destOrd="0" presId="urn:microsoft.com/office/officeart/2018/2/layout/IconCircleList"/>
    <dgm:cxn modelId="{33779E88-125C-43C4-B73B-B22BB2B4CDF2}" type="presParOf" srcId="{5305E78C-5BEA-46D8-8963-2BE19D645BE5}" destId="{CEA16677-E85A-4EB3-81AE-5E9AE15F963D}" srcOrd="3" destOrd="0" presId="urn:microsoft.com/office/officeart/2018/2/layout/IconCircleList"/>
    <dgm:cxn modelId="{02D186B8-0FA1-4602-B963-4A62E1C99137}" type="presParOf" srcId="{8DD194F4-1850-497E-BBBB-C8EFE750E8BD}" destId="{9D07DF59-9E29-4ADF-9B76-BD4E4C567D73}" srcOrd="1" destOrd="0" presId="urn:microsoft.com/office/officeart/2018/2/layout/IconCircleList"/>
    <dgm:cxn modelId="{AE1E1928-8B8D-4B71-88FD-1FA06760E071}" type="presParOf" srcId="{8DD194F4-1850-497E-BBBB-C8EFE750E8BD}" destId="{1001F00A-FD85-46EE-99A1-10809CC85975}" srcOrd="2" destOrd="0" presId="urn:microsoft.com/office/officeart/2018/2/layout/IconCircleList"/>
    <dgm:cxn modelId="{D4DF3970-1ABB-44DA-AAFC-203B0778C191}" type="presParOf" srcId="{1001F00A-FD85-46EE-99A1-10809CC85975}" destId="{004E3398-34D8-4089-9402-78E7562BAE55}" srcOrd="0" destOrd="0" presId="urn:microsoft.com/office/officeart/2018/2/layout/IconCircleList"/>
    <dgm:cxn modelId="{68D7C66F-1770-4280-81B2-48357C94B571}" type="presParOf" srcId="{1001F00A-FD85-46EE-99A1-10809CC85975}" destId="{15D2FF47-9974-4A63-9C4B-4E61C02EB721}" srcOrd="1" destOrd="0" presId="urn:microsoft.com/office/officeart/2018/2/layout/IconCircleList"/>
    <dgm:cxn modelId="{9C15D1A7-373F-4066-AAA0-6109D40D6EF5}" type="presParOf" srcId="{1001F00A-FD85-46EE-99A1-10809CC85975}" destId="{2ADA71D3-913D-43FF-AA56-A320E84B7984}" srcOrd="2" destOrd="0" presId="urn:microsoft.com/office/officeart/2018/2/layout/IconCircleList"/>
    <dgm:cxn modelId="{E0BA6F33-AB71-4EC4-B0F5-AC653479DFE3}" type="presParOf" srcId="{1001F00A-FD85-46EE-99A1-10809CC85975}" destId="{852834EA-F635-4FBB-AD90-C4187C9CCE04}" srcOrd="3" destOrd="0" presId="urn:microsoft.com/office/officeart/2018/2/layout/IconCircleList"/>
    <dgm:cxn modelId="{6C2ADE1C-2EE9-4831-A9E6-F31A9F9BFBD0}" type="presParOf" srcId="{8DD194F4-1850-497E-BBBB-C8EFE750E8BD}" destId="{FABA8218-21B5-4FB5-869B-A2DD7EE1AE5C}" srcOrd="3" destOrd="0" presId="urn:microsoft.com/office/officeart/2018/2/layout/IconCircleList"/>
    <dgm:cxn modelId="{F62556F5-9247-4ECA-9F95-BBDA18EF4FA7}" type="presParOf" srcId="{8DD194F4-1850-497E-BBBB-C8EFE750E8BD}" destId="{18D221FB-3224-4714-8A8F-CB59361F8BB3}" srcOrd="4" destOrd="0" presId="urn:microsoft.com/office/officeart/2018/2/layout/IconCircleList"/>
    <dgm:cxn modelId="{315B1D5F-0098-4BCE-9F19-D362B618D34E}" type="presParOf" srcId="{18D221FB-3224-4714-8A8F-CB59361F8BB3}" destId="{1501551A-954F-431B-B8B2-4FA82117EEF5}" srcOrd="0" destOrd="0" presId="urn:microsoft.com/office/officeart/2018/2/layout/IconCircleList"/>
    <dgm:cxn modelId="{A4A2497D-603E-4301-8374-BB8727F9FC59}" type="presParOf" srcId="{18D221FB-3224-4714-8A8F-CB59361F8BB3}" destId="{AF572628-CCE3-43CE-A306-1CA01B236D2B}" srcOrd="1" destOrd="0" presId="urn:microsoft.com/office/officeart/2018/2/layout/IconCircleList"/>
    <dgm:cxn modelId="{118A1211-6199-468A-9807-232CE312C596}" type="presParOf" srcId="{18D221FB-3224-4714-8A8F-CB59361F8BB3}" destId="{36948BCF-F969-46E6-B47D-587D8DAB43A6}" srcOrd="2" destOrd="0" presId="urn:microsoft.com/office/officeart/2018/2/layout/IconCircleList"/>
    <dgm:cxn modelId="{E499EAAF-F8A1-47DC-A393-32EDB8792CC0}" type="presParOf" srcId="{18D221FB-3224-4714-8A8F-CB59361F8BB3}" destId="{FED0F887-148C-4B4E-911A-D249049B80BB}" srcOrd="3" destOrd="0" presId="urn:microsoft.com/office/officeart/2018/2/layout/IconCircleList"/>
    <dgm:cxn modelId="{9FBC6CF1-6C53-47E8-8149-F439ED1195A4}" type="presParOf" srcId="{8DD194F4-1850-497E-BBBB-C8EFE750E8BD}" destId="{B1A76B8A-967B-49C4-A324-185BBE40C287}" srcOrd="5" destOrd="0" presId="urn:microsoft.com/office/officeart/2018/2/layout/IconCircleList"/>
    <dgm:cxn modelId="{58A01ED0-7AE7-4311-86F1-080F68237F31}" type="presParOf" srcId="{8DD194F4-1850-497E-BBBB-C8EFE750E8BD}" destId="{AE244573-F3FB-46E4-B599-C3627CCF273A}" srcOrd="6" destOrd="0" presId="urn:microsoft.com/office/officeart/2018/2/layout/IconCircleList"/>
    <dgm:cxn modelId="{8F445D58-8CD4-4F8A-B8B6-A111B6E6139C}" type="presParOf" srcId="{AE244573-F3FB-46E4-B599-C3627CCF273A}" destId="{ED24BB2A-5CC1-4B9D-B6D5-E6AC53EEF645}" srcOrd="0" destOrd="0" presId="urn:microsoft.com/office/officeart/2018/2/layout/IconCircleList"/>
    <dgm:cxn modelId="{FF0C9DE6-B3D5-49A6-BAC7-E5C4700C2041}" type="presParOf" srcId="{AE244573-F3FB-46E4-B599-C3627CCF273A}" destId="{F09E6773-FF12-4326-9179-BE9E4F7E15AF}" srcOrd="1" destOrd="0" presId="urn:microsoft.com/office/officeart/2018/2/layout/IconCircleList"/>
    <dgm:cxn modelId="{3FBC10F1-422C-45A1-8947-363C5F1FCAD8}" type="presParOf" srcId="{AE244573-F3FB-46E4-B599-C3627CCF273A}" destId="{4E48B02C-3097-4344-B574-718BBA37CFEF}" srcOrd="2" destOrd="0" presId="urn:microsoft.com/office/officeart/2018/2/layout/IconCircleList"/>
    <dgm:cxn modelId="{5049C10B-5953-4A89-BEDE-9A2A651B6A65}" type="presParOf" srcId="{AE244573-F3FB-46E4-B599-C3627CCF273A}" destId="{F18F478F-7CDE-46F6-BB52-63BB9807A8AA}" srcOrd="3" destOrd="0" presId="urn:microsoft.com/office/officeart/2018/2/layout/IconCircleList"/>
    <dgm:cxn modelId="{377BBBA5-27F0-497D-80D3-0D15902A0B43}" type="presParOf" srcId="{8DD194F4-1850-497E-BBBB-C8EFE750E8BD}" destId="{5BBE3A5E-971F-413E-8ECF-5032A42B0A2C}" srcOrd="7" destOrd="0" presId="urn:microsoft.com/office/officeart/2018/2/layout/IconCircleList"/>
    <dgm:cxn modelId="{C18BC74D-E4E8-4066-8D54-6486D2DEB2AD}" type="presParOf" srcId="{8DD194F4-1850-497E-BBBB-C8EFE750E8BD}" destId="{89F4845E-8616-4DF5-A36C-D55357C3CB56}" srcOrd="8" destOrd="0" presId="urn:microsoft.com/office/officeart/2018/2/layout/IconCircleList"/>
    <dgm:cxn modelId="{A5557802-F631-4022-92CA-643523A63915}" type="presParOf" srcId="{89F4845E-8616-4DF5-A36C-D55357C3CB56}" destId="{5C66BC6C-D8FE-4625-A855-FD7A6525E685}" srcOrd="0" destOrd="0" presId="urn:microsoft.com/office/officeart/2018/2/layout/IconCircleList"/>
    <dgm:cxn modelId="{74824A98-51C1-48EC-803C-87B4383AF284}" type="presParOf" srcId="{89F4845E-8616-4DF5-A36C-D55357C3CB56}" destId="{D3CFB869-1D16-4223-897F-DB27E209855D}" srcOrd="1" destOrd="0" presId="urn:microsoft.com/office/officeart/2018/2/layout/IconCircleList"/>
    <dgm:cxn modelId="{80DD4062-2EAD-4175-8799-F560ADEC3EDC}" type="presParOf" srcId="{89F4845E-8616-4DF5-A36C-D55357C3CB56}" destId="{916B3E5B-8D31-4B44-A1A4-B8C734B25D06}" srcOrd="2" destOrd="0" presId="urn:microsoft.com/office/officeart/2018/2/layout/IconCircleList"/>
    <dgm:cxn modelId="{30B58EE5-D190-4106-96CC-5F6F0169D77E}" type="presParOf" srcId="{89F4845E-8616-4DF5-A36C-D55357C3CB56}" destId="{BDF4F458-0C9D-4966-A2CE-8469D73D1F9E}" srcOrd="3" destOrd="0" presId="urn:microsoft.com/office/officeart/2018/2/layout/IconCircleList"/>
    <dgm:cxn modelId="{461CE1A1-7FF7-4E68-BED4-CC6FB352E161}" type="presParOf" srcId="{8DD194F4-1850-497E-BBBB-C8EFE750E8BD}" destId="{6AE34570-B4D3-437A-B48F-84CC5B5B1715}" srcOrd="9" destOrd="0" presId="urn:microsoft.com/office/officeart/2018/2/layout/IconCircleList"/>
    <dgm:cxn modelId="{DDFEC08D-5CD6-417A-B84E-3334BED0E24F}" type="presParOf" srcId="{8DD194F4-1850-497E-BBBB-C8EFE750E8BD}" destId="{06C2BFFB-4403-4ECF-AD16-A0DF4F10ACCD}" srcOrd="10" destOrd="0" presId="urn:microsoft.com/office/officeart/2018/2/layout/IconCircleList"/>
    <dgm:cxn modelId="{1373E9FA-36A9-49D1-98B1-DD2CD0FDF9DC}" type="presParOf" srcId="{06C2BFFB-4403-4ECF-AD16-A0DF4F10ACCD}" destId="{22521827-9136-42FA-BC44-D343E12C9D12}" srcOrd="0" destOrd="0" presId="urn:microsoft.com/office/officeart/2018/2/layout/IconCircleList"/>
    <dgm:cxn modelId="{B130C3F5-66BA-4CE0-990B-95B425AEA03C}" type="presParOf" srcId="{06C2BFFB-4403-4ECF-AD16-A0DF4F10ACCD}" destId="{312641B2-ED65-426D-BF2C-6265927AD5EC}" srcOrd="1" destOrd="0" presId="urn:microsoft.com/office/officeart/2018/2/layout/IconCircleList"/>
    <dgm:cxn modelId="{7090278C-F096-4524-947C-46A433702DE0}" type="presParOf" srcId="{06C2BFFB-4403-4ECF-AD16-A0DF4F10ACCD}" destId="{BEB01C53-BEC2-4335-AF2A-49BD285D613E}" srcOrd="2" destOrd="0" presId="urn:microsoft.com/office/officeart/2018/2/layout/IconCircleList"/>
    <dgm:cxn modelId="{513B2DEB-31F8-43D3-A914-E6332A31D1E1}" type="presParOf" srcId="{06C2BFFB-4403-4ECF-AD16-A0DF4F10ACCD}" destId="{E7547561-0D29-401C-9EB4-C587CCB79CB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C2DD0-82A0-45EC-9C60-72D56558FCA8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5FA98-AABC-439F-A6DD-EAEC2885394F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16677-E85A-4EB3-81AE-5E9AE15F963D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Can be used to transfer large volumes of water, long distances over short time periods (Typically 7/9,000L/Min)</a:t>
          </a:r>
        </a:p>
      </dsp:txBody>
      <dsp:txXfrm>
        <a:off x="1172126" y="908559"/>
        <a:ext cx="2114937" cy="897246"/>
      </dsp:txXfrm>
    </dsp:sp>
    <dsp:sp modelId="{004E3398-34D8-4089-9402-78E7562BAE55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2FF47-9974-4A63-9C4B-4E61C02EB721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834EA-F635-4FBB-AD90-C4187C9CCE04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Move Flood Water</a:t>
          </a:r>
        </a:p>
      </dsp:txBody>
      <dsp:txXfrm>
        <a:off x="4745088" y="908559"/>
        <a:ext cx="2114937" cy="897246"/>
      </dsp:txXfrm>
    </dsp:sp>
    <dsp:sp modelId="{1501551A-954F-431B-B8B2-4FA82117EEF5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72628-CCE3-43CE-A306-1CA01B236D2B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0F887-148C-4B4E-911A-D249049B80BB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Pre-Emptively Mitigate Flooding at incidents (embankment failure)</a:t>
          </a:r>
        </a:p>
      </dsp:txBody>
      <dsp:txXfrm>
        <a:off x="8318049" y="908559"/>
        <a:ext cx="2114937" cy="897246"/>
      </dsp:txXfrm>
    </dsp:sp>
    <dsp:sp modelId="{ED24BB2A-5CC1-4B9D-B6D5-E6AC53EEF645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E6773-FF12-4326-9179-BE9E4F7E15AF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F478F-7CDE-46F6-BB52-63BB9807A8AA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Provision of Firefighting water </a:t>
          </a:r>
        </a:p>
      </dsp:txBody>
      <dsp:txXfrm>
        <a:off x="1172126" y="2545532"/>
        <a:ext cx="2114937" cy="897246"/>
      </dsp:txXfrm>
    </dsp:sp>
    <dsp:sp modelId="{5C66BC6C-D8FE-4625-A855-FD7A6525E685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FB869-1D16-4223-897F-DB27E209855D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4F458-0C9D-4966-A2CE-8469D73D1F9E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Risk of over abstracting </a:t>
          </a:r>
        </a:p>
      </dsp:txBody>
      <dsp:txXfrm>
        <a:off x="4745088" y="2545532"/>
        <a:ext cx="2114937" cy="897246"/>
      </dsp:txXfrm>
    </dsp:sp>
    <dsp:sp modelId="{22521827-9136-42FA-BC44-D343E12C9D12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641B2-ED65-426D-BF2C-6265927AD5EC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7561-0D29-401C-9EB4-C587CCB79CB3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Biosecurity Risk (Infection, Animal &amp; Plant Disease)</a:t>
          </a:r>
        </a:p>
      </dsp:txBody>
      <dsp:txXfrm>
        <a:off x="8318049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FE05-4D0A-C800-7F6D-33A03AC39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C4A50-822B-0E7B-3426-9FDD8D01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BFFAF-885E-EEA9-9445-D29C7B56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C17-3D30-4840-9F90-175A3A99CE83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60FDD-B5CE-A064-77DF-AB17DDCD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B380E-F785-5CAF-2442-453EBD1D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9EC5-A968-4111-B628-1F532A6F4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085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DDB59-21A3-55D4-CDBD-EEA669DA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9842F-6646-48FD-E060-AA3AFB8E2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44C5E-E690-F476-35E6-B6DEACC9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C17-3D30-4840-9F90-175A3A99CE83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21AA3-C05A-A68C-0FAE-B0448C61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91F4-8574-6509-4B4C-7C4FE2D2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9EC5-A968-4111-B628-1F532A6F4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755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B8CFC6-0AFC-8D20-58FE-F0E632CCF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8F726-8012-8196-6C1D-264B33C96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0E082-709E-D40B-3B46-3FA5E815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C17-3D30-4840-9F90-175A3A99CE83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FDCE3-B9B9-834D-1031-F77243E6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AAED9-E1BF-2CDF-7BE3-9D068972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9EC5-A968-4111-B628-1F532A6F4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244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C291-F710-E8AD-E8D3-39CF3915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EDE54-364F-A9FD-B28E-38FB1BEE1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C23F-ABD6-72A2-3AA6-92493A8D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C17-3D30-4840-9F90-175A3A99CE83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445AE-7124-C80C-A8D5-CB3FB699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28E4D-5906-E5C7-646A-0A2548B6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9EC5-A968-4111-B628-1F532A6F4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C530-48A5-E61F-4F55-FDB162E1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7F5CF-FA8B-87D8-FA74-8BF0CF3E7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9A50E-DF85-63B4-F144-D68163FC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C17-3D30-4840-9F90-175A3A99CE83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14C96-2744-0BDA-E146-C66B8E8B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D652C-AE4F-036B-2EE9-BADF1201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9EC5-A968-4111-B628-1F532A6F4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154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8D0F-2364-F7C6-08F8-8EC6882E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1AFF1-C169-9C9B-97AB-EEFB1B574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1E2D5-1685-BAF0-5ECF-613115EC9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A73B5-AE25-9E55-6F14-8527D036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C17-3D30-4840-9F90-175A3A99CE83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1E9F0-D4B3-8D0C-7DB0-188CE424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63A8C-8263-FAC9-EC6A-1C96567A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9EC5-A968-4111-B628-1F532A6F4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553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4651-50D1-8714-7CD7-3BE5AD96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ABC01-B030-524A-2755-2B2197DD1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1F166-4350-8B8F-6690-AF922F1D6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6E1F0-C533-B314-78D6-7C9D0C23C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9E45C-D21C-BFE2-FA7C-AA6E4F61B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8A9BE6-0BD7-93EB-4BE7-B7F6ABEA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C17-3D30-4840-9F90-175A3A99CE83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B2C484-B54A-53EC-9AB4-F910D22C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DFDAB-3C48-B08A-0619-33BC1F42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9EC5-A968-4111-B628-1F532A6F4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424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C08B-5E86-1465-AC02-BFC6BFAA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9226E-013A-59AA-59D5-31E1E39B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C17-3D30-4840-9F90-175A3A99CE83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B5558-E9D7-47A4-3F87-CB6A3417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2F2C3-12E6-DE48-01FF-C4A0B0CE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9EC5-A968-4111-B628-1F532A6F4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040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1FB65-B452-1B13-042B-9C7AB162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C17-3D30-4840-9F90-175A3A99CE83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27BEB-1AEC-92BE-6734-8C75A3A2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D448A-481C-7F80-1BE0-F0E43150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9EC5-A968-4111-B628-1F532A6F4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877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EE47-C139-3B84-20BC-16ABD497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B6E11-A0A1-9BCE-828B-0BE4FFE55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77129-5EC8-09FB-66E9-B7847DE9E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9D621-184A-64DC-9A94-9B5DC4EF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C17-3D30-4840-9F90-175A3A99CE83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A57D3-067A-B590-9E2B-D1D9CE24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F9C27-CCA1-AEEE-BD0A-9B0D2687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9EC5-A968-4111-B628-1F532A6F4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448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D406-2E70-9DBD-F75B-6DB1FB75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DFDF0-F4E6-CD7C-9B03-BCBE51357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758E2-C96B-9412-39B8-84BDA9E84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CBDAE-FC61-99AA-5E06-F9C58EBA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C17-3D30-4840-9F90-175A3A99CE83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122C5-8C37-BDE4-5F17-15F54B45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1CEC1-8EF9-7FF5-E936-87D240A1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9EC5-A968-4111-B628-1F532A6F4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222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5BF5D-D49D-C80D-0F9E-DA5B53954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E066D-0B0A-B4F7-0146-7170CF17C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379F6-7F79-23E4-68AC-F5A93867B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2C17-3D30-4840-9F90-175A3A99CE83}" type="datetimeFigureOut">
              <a:rPr lang="en-IE" smtClean="0"/>
              <a:t>02/10/2023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CF7A7-6B94-86D5-C3A2-3BEF99B39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2F5CF-2EDA-D877-9C0C-5E6833393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9EC5-A968-4111-B628-1F532A6F41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866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6NXWmufEO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4" name="Rectangle 1025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0209D-73A7-968E-FDAE-B4B606054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/>
              <a:t>High Capacity Pump Project</a:t>
            </a:r>
            <a:endParaRPr lang="en-IE" sz="54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5C706-E977-46F6-C578-6A132AEE8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sz="2200" b="1"/>
              <a:t>Alan O Neill</a:t>
            </a:r>
          </a:p>
          <a:p>
            <a:pPr algn="l"/>
            <a:r>
              <a:rPr lang="en-US" sz="2200" b="1"/>
              <a:t>Chief Fire Officer</a:t>
            </a:r>
          </a:p>
          <a:p>
            <a:pPr algn="l"/>
            <a:r>
              <a:rPr lang="en-US" sz="2200" b="1"/>
              <a:t>Westmeath Fire &amp; Rescue Service </a:t>
            </a:r>
            <a:endParaRPr lang="en-IE" sz="2200" b="1"/>
          </a:p>
        </p:txBody>
      </p:sp>
      <p:sp>
        <p:nvSpPr>
          <p:cNvPr id="1025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Flooding in the Strand Area of Athlone">
            <a:extLst>
              <a:ext uri="{FF2B5EF4-FFF2-40B4-BE49-F238E27FC236}">
                <a16:creationId xmlns:a16="http://schemas.microsoft.com/office/drawing/2014/main" id="{E554A5A0-A63F-3909-90ED-783C20109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r="1733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re Service Pump Operator - 05 Pumper Apparatus Overview. - ppt download">
            <a:extLst>
              <a:ext uri="{FF2B5EF4-FFF2-40B4-BE49-F238E27FC236}">
                <a16:creationId xmlns:a16="http://schemas.microsoft.com/office/drawing/2014/main" id="{6DFFEB1F-38EB-0D3C-1FD4-77251125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0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A0D1D-B09B-D99F-4443-323BA64E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000"/>
              <a:t>High – Capacity Pumping Units </a:t>
            </a:r>
            <a:endParaRPr lang="en-IE" sz="5000"/>
          </a:p>
        </p:txBody>
      </p:sp>
      <p:pic>
        <p:nvPicPr>
          <p:cNvPr id="2052" name="Picture 4" descr="hytrans-hydrosub-150">
            <a:extLst>
              <a:ext uri="{FF2B5EF4-FFF2-40B4-BE49-F238E27FC236}">
                <a16:creationId xmlns:a16="http://schemas.microsoft.com/office/drawing/2014/main" id="{22BD90CB-8AC4-C702-5C29-85A94E2A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1381887"/>
            <a:ext cx="5458968" cy="40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D10D-1C72-83ED-D39A-788010577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000" dirty="0"/>
              <a:t>Consists of 2 demountable modules (Pump, Hoses &amp; Ancillaries) </a:t>
            </a:r>
          </a:p>
          <a:p>
            <a:r>
              <a:rPr lang="en-US" sz="2000" dirty="0"/>
              <a:t>Pump </a:t>
            </a:r>
          </a:p>
          <a:p>
            <a:pPr lvl="1"/>
            <a:r>
              <a:rPr lang="en-US" sz="2000" dirty="0" err="1"/>
              <a:t>Hydrosub</a:t>
            </a:r>
            <a:r>
              <a:rPr lang="en-US" sz="2000" dirty="0"/>
              <a:t> – A Large Diesel Unit (3 Ton) carried on a prime mover &amp; deployed by use of a Hook Loader &amp; Winching System.</a:t>
            </a:r>
          </a:p>
          <a:p>
            <a:pPr lvl="1"/>
            <a:r>
              <a:rPr lang="en-US" sz="2000" dirty="0"/>
              <a:t>Submersible Pump Unit (Similar to a portable pump) deployed into water </a:t>
            </a:r>
          </a:p>
          <a:p>
            <a:pPr lvl="1"/>
            <a:r>
              <a:rPr lang="en-US" sz="2000" dirty="0"/>
              <a:t>60M of Hydraulic Hose</a:t>
            </a:r>
          </a:p>
          <a:p>
            <a:pPr lvl="1"/>
            <a:r>
              <a:rPr lang="en-US" sz="2000" dirty="0"/>
              <a:t>6”/12” (150/300mm) Lay-flat (</a:t>
            </a:r>
            <a:r>
              <a:rPr lang="en-US" sz="2000" dirty="0" err="1"/>
              <a:t>Stortz</a:t>
            </a:r>
            <a:r>
              <a:rPr lang="en-US" sz="2000" dirty="0"/>
              <a:t>) Hose </a:t>
            </a:r>
          </a:p>
          <a:p>
            <a:pPr lvl="1"/>
            <a:r>
              <a:rPr lang="en-US" sz="2000" dirty="0"/>
              <a:t>Centrifugal Pump </a:t>
            </a:r>
          </a:p>
          <a:p>
            <a:pPr lvl="1"/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74369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ED570-8556-B6F9-022C-31553D13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HCP For Flooding </a:t>
            </a:r>
            <a:endParaRPr lang="en-IE" sz="5400"/>
          </a:p>
        </p:txBody>
      </p:sp>
      <p:sp>
        <p:nvSpPr>
          <p:cNvPr id="308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8412-6829-D59C-68D5-823A17B5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How Safe is your Area?</a:t>
            </a:r>
          </a:p>
          <a:p>
            <a:r>
              <a:rPr lang="en-US" sz="2200" dirty="0"/>
              <a:t>Are there any Flood Risks or Dangers to Critical Infrastructure? </a:t>
            </a:r>
          </a:p>
          <a:p>
            <a:r>
              <a:rPr lang="en-US" sz="2200" dirty="0"/>
              <a:t>Could you cope with a large flooding event? </a:t>
            </a:r>
          </a:p>
          <a:p>
            <a:endParaRPr lang="en-US" sz="2200" dirty="0"/>
          </a:p>
          <a:p>
            <a:r>
              <a:rPr lang="en-US" sz="2200" dirty="0"/>
              <a:t>Water is a powerful force and can be overcome by use of Hydraulically driven mobile pumping systems </a:t>
            </a:r>
            <a:r>
              <a:rPr lang="en-IE" sz="2200" dirty="0"/>
              <a:t>which can drain water away in relatively short time frames</a:t>
            </a:r>
          </a:p>
          <a:p>
            <a:r>
              <a:rPr lang="en-IE" sz="2200" dirty="0"/>
              <a:t>Pumps have output capacities of between 1,500 – 20,000L/Min (</a:t>
            </a:r>
            <a:r>
              <a:rPr lang="en-IE" sz="2200" dirty="0" err="1"/>
              <a:t>HydroSub</a:t>
            </a:r>
            <a:r>
              <a:rPr lang="en-IE" sz="2200" dirty="0"/>
              <a:t> 60)</a:t>
            </a:r>
            <a:r>
              <a:rPr lang="en-US" sz="2200" dirty="0"/>
              <a:t> &amp; 3,500 – 50,000L/Min (</a:t>
            </a:r>
            <a:r>
              <a:rPr lang="en-US" sz="2200" dirty="0" err="1"/>
              <a:t>HydroSub</a:t>
            </a:r>
            <a:r>
              <a:rPr lang="en-US" sz="2200" dirty="0"/>
              <a:t> 150)</a:t>
            </a:r>
            <a:endParaRPr lang="en-IE" sz="2200" dirty="0"/>
          </a:p>
        </p:txBody>
      </p:sp>
      <p:pic>
        <p:nvPicPr>
          <p:cNvPr id="3074" name="Picture 2" descr="Floodpumps - Flood protection and aftermath">
            <a:extLst>
              <a:ext uri="{FF2B5EF4-FFF2-40B4-BE49-F238E27FC236}">
                <a16:creationId xmlns:a16="http://schemas.microsoft.com/office/drawing/2014/main" id="{1DC08700-5F03-CE13-1034-DB21C82CF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7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7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75B05-C299-EEEC-32E1-BA906E13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HCP For Fires</a:t>
            </a:r>
            <a:endParaRPr lang="en-IE" sz="5400" dirty="0"/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5139D-6809-A03D-D651-0BB41C39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500" dirty="0"/>
              <a:t>Large Urban Fires</a:t>
            </a:r>
          </a:p>
          <a:p>
            <a:r>
              <a:rPr lang="en-US" sz="1500" dirty="0"/>
              <a:t>Rural/Farm Fires </a:t>
            </a:r>
          </a:p>
          <a:p>
            <a:r>
              <a:rPr lang="en-US" sz="1500" dirty="0"/>
              <a:t>Wildland, Forest or Bog Fires</a:t>
            </a:r>
          </a:p>
          <a:p>
            <a:r>
              <a:rPr lang="en-US" sz="1500" dirty="0"/>
              <a:t>Refuse – Landfill, Recycling &amp; Transfer Centers </a:t>
            </a:r>
          </a:p>
          <a:p>
            <a:r>
              <a:rPr lang="en-US" sz="1500" dirty="0"/>
              <a:t>Cooling Battery Energy Storage Systems </a:t>
            </a:r>
          </a:p>
          <a:p>
            <a:r>
              <a:rPr lang="en-US" sz="1500" dirty="0"/>
              <a:t>Water often Available but not accessible </a:t>
            </a:r>
          </a:p>
          <a:p>
            <a:r>
              <a:rPr lang="en-US" sz="1500" dirty="0"/>
              <a:t>Hydraulically Driven Submergible Portable Pumps can provide fast access to open water several Kilometers from an incident using Hydraulic Pressure and High Volume Hoses with little friction loss.</a:t>
            </a:r>
            <a:endParaRPr lang="en-IE" sz="1500" dirty="0"/>
          </a:p>
        </p:txBody>
      </p:sp>
      <p:pic>
        <p:nvPicPr>
          <p:cNvPr id="4098" name="Picture 2" descr="Fight large urban fires, forest- and wildfires">
            <a:extLst>
              <a:ext uri="{FF2B5EF4-FFF2-40B4-BE49-F238E27FC236}">
                <a16:creationId xmlns:a16="http://schemas.microsoft.com/office/drawing/2014/main" id="{500DC1E8-21BD-6EA6-7796-6B1F30CF1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"/>
          <a:stretch/>
        </p:blipFill>
        <p:spPr bwMode="auto">
          <a:xfrm>
            <a:off x="6604686" y="1076208"/>
            <a:ext cx="4882144" cy="486739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8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YTRANS Mobile High Volume Flood Pumps - Bluemont">
            <a:extLst>
              <a:ext uri="{FF2B5EF4-FFF2-40B4-BE49-F238E27FC236}">
                <a16:creationId xmlns:a16="http://schemas.microsoft.com/office/drawing/2014/main" id="{BC61ABFB-1112-2C9A-F9D2-EB4495F0D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" r="-2" b="-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A01B5-6EDF-A2EE-DDFA-F0A0D7D8B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Components of HCP System </a:t>
            </a:r>
            <a:endParaRPr lang="en-IE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DCB2-A14B-F7B0-41CE-CB0BCA54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600"/>
              <a:t>Submersible Hydraulic Pump </a:t>
            </a:r>
          </a:p>
          <a:p>
            <a:r>
              <a:rPr lang="en-US" sz="1600"/>
              <a:t>Diesel Engine Main Pump</a:t>
            </a:r>
          </a:p>
          <a:p>
            <a:r>
              <a:rPr lang="en-US" sz="1600"/>
              <a:t>60M Hydraulic Hose Reel </a:t>
            </a:r>
          </a:p>
          <a:p>
            <a:r>
              <a:rPr lang="en-US" sz="1600"/>
              <a:t>150/300 mm </a:t>
            </a:r>
            <a:r>
              <a:rPr lang="el-GR" sz="1600"/>
              <a:t>Φ</a:t>
            </a:r>
            <a:r>
              <a:rPr lang="en-US" sz="1600"/>
              <a:t> Lay Flat Hose (10M Lengths – Stortz Connections)</a:t>
            </a:r>
          </a:p>
          <a:p>
            <a:r>
              <a:rPr lang="en-US" sz="1600"/>
              <a:t>Hose Layer/Retrieval Unit (Hydraulic) 40Km/Hr </a:t>
            </a:r>
          </a:p>
          <a:p>
            <a:r>
              <a:rPr lang="en-US" sz="1600"/>
              <a:t>2 Prime Movers </a:t>
            </a:r>
          </a:p>
          <a:p>
            <a:r>
              <a:rPr lang="en-US" sz="1600"/>
              <a:t>Ancillaries – Monitors, Hose Ramps, Keys, Etc. </a:t>
            </a:r>
          </a:p>
          <a:p>
            <a:r>
              <a:rPr lang="en-US" sz="1600"/>
              <a:t>Typical Make Down of 3Km is approximately 20 – 30 Minutes </a:t>
            </a:r>
            <a:endParaRPr lang="en-IE" sz="1600"/>
          </a:p>
        </p:txBody>
      </p:sp>
    </p:spTree>
    <p:extLst>
      <p:ext uri="{BB962C8B-B14F-4D97-AF65-F5344CB8AC3E}">
        <p14:creationId xmlns:p14="http://schemas.microsoft.com/office/powerpoint/2010/main" val="162960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65B51-1D0E-0A7B-027E-9C044C69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Gap Analysis</a:t>
            </a:r>
            <a:endParaRPr lang="en-IE" sz="5400"/>
          </a:p>
        </p:txBody>
      </p:sp>
      <p:sp>
        <p:nvSpPr>
          <p:cNvPr id="1639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717E-5029-26A6-B4BB-7ECFF197C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What resources are currently available nationally to deal with flooding and moving large volumes of water? </a:t>
            </a:r>
          </a:p>
          <a:p>
            <a:pPr lvl="1"/>
            <a:r>
              <a:rPr lang="en-US" sz="2200"/>
              <a:t>Office of Public Works (OPW)</a:t>
            </a:r>
          </a:p>
          <a:p>
            <a:pPr lvl="1"/>
            <a:r>
              <a:rPr lang="en-US" sz="2200"/>
              <a:t>Local Authority </a:t>
            </a:r>
          </a:p>
          <a:p>
            <a:pPr lvl="1"/>
            <a:r>
              <a:rPr lang="en-US" sz="2200"/>
              <a:t>Fire Services </a:t>
            </a:r>
            <a:endParaRPr lang="en-IE" sz="2200"/>
          </a:p>
        </p:txBody>
      </p:sp>
      <p:pic>
        <p:nvPicPr>
          <p:cNvPr id="16386" name="Picture 2" descr="Walls are not the answer to Shannon flooding">
            <a:extLst>
              <a:ext uri="{FF2B5EF4-FFF2-40B4-BE49-F238E27FC236}">
                <a16:creationId xmlns:a16="http://schemas.microsoft.com/office/drawing/2014/main" id="{34781D4D-BEB2-38E0-D35F-723EC49DB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r="2800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85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38485-E759-BFDD-9798-E8386454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Current Locations – OPW </a:t>
            </a:r>
            <a:endParaRPr lang="en-IE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DC552-35AC-A2BF-2BF8-2F7BA1812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1900" dirty="0"/>
              <a:t>Mayo (1)</a:t>
            </a:r>
          </a:p>
          <a:p>
            <a:r>
              <a:rPr lang="en-US" sz="1900" dirty="0"/>
              <a:t>Galway (2)</a:t>
            </a:r>
          </a:p>
          <a:p>
            <a:r>
              <a:rPr lang="en-US" sz="1900" dirty="0"/>
              <a:t>Donegal (2)</a:t>
            </a:r>
          </a:p>
          <a:p>
            <a:r>
              <a:rPr lang="en-US" sz="1900" dirty="0"/>
              <a:t>Westmeath (2) </a:t>
            </a:r>
          </a:p>
          <a:p>
            <a:r>
              <a:rPr lang="en-US" sz="1900" dirty="0"/>
              <a:t>Limerick (4)</a:t>
            </a:r>
          </a:p>
          <a:p>
            <a:r>
              <a:rPr lang="en-US" sz="1900" dirty="0" err="1"/>
              <a:t>Meath</a:t>
            </a:r>
            <a:r>
              <a:rPr lang="en-US" sz="1900" dirty="0"/>
              <a:t> (6) </a:t>
            </a:r>
          </a:p>
          <a:p>
            <a:r>
              <a:rPr lang="en-US" sz="1900" dirty="0"/>
              <a:t>Wexford (2) </a:t>
            </a:r>
          </a:p>
          <a:p>
            <a:endParaRPr lang="en-US" sz="1900" dirty="0"/>
          </a:p>
          <a:p>
            <a:r>
              <a:rPr lang="en-US" sz="1900" dirty="0"/>
              <a:t>Total (19)</a:t>
            </a:r>
            <a:endParaRPr lang="en-IE" sz="19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C19B31-2FAB-1A5F-C192-61EDB72A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0424" y="640080"/>
            <a:ext cx="447621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5EC6D2-9192-E336-C323-22F8174FA6F6}"/>
              </a:ext>
            </a:extLst>
          </p:cNvPr>
          <p:cNvSpPr txBox="1"/>
          <p:nvPr/>
        </p:nvSpPr>
        <p:spPr>
          <a:xfrm>
            <a:off x="7716415" y="2472612"/>
            <a:ext cx="3172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A909F-22BB-98EF-1718-1217B8248F8D}"/>
              </a:ext>
            </a:extLst>
          </p:cNvPr>
          <p:cNvSpPr txBox="1"/>
          <p:nvPr/>
        </p:nvSpPr>
        <p:spPr>
          <a:xfrm>
            <a:off x="8254709" y="3304520"/>
            <a:ext cx="3172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1E7BAF-09B0-CF37-FC84-E13EC47C386E}"/>
              </a:ext>
            </a:extLst>
          </p:cNvPr>
          <p:cNvSpPr txBox="1"/>
          <p:nvPr/>
        </p:nvSpPr>
        <p:spPr>
          <a:xfrm>
            <a:off x="8741270" y="1345156"/>
            <a:ext cx="3172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82C2F-A9BA-8987-A102-1B98E57DBB7E}"/>
              </a:ext>
            </a:extLst>
          </p:cNvPr>
          <p:cNvSpPr txBox="1"/>
          <p:nvPr/>
        </p:nvSpPr>
        <p:spPr>
          <a:xfrm>
            <a:off x="9058511" y="3059668"/>
            <a:ext cx="3172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0E1F2-E3B9-960F-425E-8D2916666B79}"/>
              </a:ext>
            </a:extLst>
          </p:cNvPr>
          <p:cNvSpPr txBox="1"/>
          <p:nvPr/>
        </p:nvSpPr>
        <p:spPr>
          <a:xfrm>
            <a:off x="8157824" y="4391888"/>
            <a:ext cx="3172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83035-B9E5-1905-9CC7-89F5CD83C0CD}"/>
              </a:ext>
            </a:extLst>
          </p:cNvPr>
          <p:cNvSpPr txBox="1"/>
          <p:nvPr/>
        </p:nvSpPr>
        <p:spPr>
          <a:xfrm>
            <a:off x="9798140" y="4450876"/>
            <a:ext cx="3172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59DD3-2771-21C0-7FCC-3F7A940AF882}"/>
              </a:ext>
            </a:extLst>
          </p:cNvPr>
          <p:cNvSpPr txBox="1"/>
          <p:nvPr/>
        </p:nvSpPr>
        <p:spPr>
          <a:xfrm>
            <a:off x="9639519" y="2935188"/>
            <a:ext cx="3172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70606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F25EB-688D-ADDF-1F42-A510607D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/>
              <a:t>OPW – Conditions of Use </a:t>
            </a:r>
            <a:endParaRPr lang="en-IE" sz="5000" dirty="0"/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4DD35-D5CC-ED6F-BCAF-9543A599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Autofit/>
          </a:bodyPr>
          <a:lstStyle/>
          <a:p>
            <a:r>
              <a:rPr lang="en-US" sz="1600" b="1" dirty="0"/>
              <a:t>Local Authority Responsible for the Pump, Health &amp; Safety – Risk Assessment </a:t>
            </a:r>
          </a:p>
          <a:p>
            <a:r>
              <a:rPr lang="en-US" sz="1600" b="1" dirty="0"/>
              <a:t>LA – Responsible for Damage and Must be Insured for Use </a:t>
            </a:r>
          </a:p>
          <a:p>
            <a:r>
              <a:rPr lang="en-US" sz="1600" b="1" dirty="0"/>
              <a:t>Must Provide Induction Training for OPW staff </a:t>
            </a:r>
          </a:p>
          <a:p>
            <a:r>
              <a:rPr lang="en-US" sz="1600" b="1" dirty="0"/>
              <a:t>Lifting Plan Must be in Place – SWL, GA1 Certificates and trained persons</a:t>
            </a:r>
          </a:p>
          <a:p>
            <a:r>
              <a:rPr lang="en-US" sz="1600" b="1" dirty="0"/>
              <a:t>Operators must be trained prior to use</a:t>
            </a:r>
          </a:p>
          <a:p>
            <a:r>
              <a:rPr lang="en-US" sz="1600" b="1" dirty="0"/>
              <a:t>Only use as directed by OPW</a:t>
            </a:r>
          </a:p>
          <a:p>
            <a:r>
              <a:rPr lang="en-US" sz="1600" b="1" dirty="0"/>
              <a:t>Safe &amp; secure storage </a:t>
            </a:r>
          </a:p>
          <a:p>
            <a:r>
              <a:rPr lang="en-IE" sz="1600" b="1" dirty="0"/>
              <a:t>Only use for Flood Relief </a:t>
            </a:r>
          </a:p>
          <a:p>
            <a:r>
              <a:rPr lang="en-IE" sz="1600" b="1" dirty="0"/>
              <a:t>1</a:t>
            </a:r>
            <a:r>
              <a:rPr lang="en-IE" sz="1600" b="1" baseline="30000" dirty="0"/>
              <a:t>st</a:t>
            </a:r>
            <a:r>
              <a:rPr lang="en-IE" sz="1600" b="1" dirty="0"/>
              <a:t> Come 1</a:t>
            </a:r>
            <a:r>
              <a:rPr lang="en-IE" sz="1600" b="1" baseline="30000" dirty="0"/>
              <a:t>st</a:t>
            </a:r>
            <a:r>
              <a:rPr lang="en-IE" sz="1600" b="1" dirty="0"/>
              <a:t> Served System </a:t>
            </a:r>
          </a:p>
        </p:txBody>
      </p:sp>
      <p:pic>
        <p:nvPicPr>
          <p:cNvPr id="7170" name="Picture 2" descr="Flood pump hi-res stock photography and images - Alamy">
            <a:extLst>
              <a:ext uri="{FF2B5EF4-FFF2-40B4-BE49-F238E27FC236}">
                <a16:creationId xmlns:a16="http://schemas.microsoft.com/office/drawing/2014/main" id="{E2D34F30-E421-8FD1-A798-573B568C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422829"/>
            <a:ext cx="5458968" cy="40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63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2AB0E24-0CEB-9599-316B-43E4D52BD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AA525-34A6-C2E5-DDFA-3DB318CB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Fire Service Locations </a:t>
            </a:r>
            <a:endParaRPr lang="en-I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9E6EB-2EE9-CA28-2589-3AA77E68B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Cork, Dublin &amp; Westmeath 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 err="1"/>
              <a:t>Hydrosub</a:t>
            </a:r>
            <a:r>
              <a:rPr lang="en-US" sz="2000" dirty="0"/>
              <a:t> 150</a:t>
            </a:r>
          </a:p>
          <a:p>
            <a:pPr lvl="1"/>
            <a:r>
              <a:rPr lang="en-US" sz="2000" dirty="0"/>
              <a:t>Hose Retrieval Unit </a:t>
            </a:r>
          </a:p>
          <a:p>
            <a:pPr lvl="1"/>
            <a:r>
              <a:rPr lang="en-US" sz="2000" dirty="0"/>
              <a:t>2 Prime Movers </a:t>
            </a:r>
          </a:p>
          <a:p>
            <a:pPr lvl="1"/>
            <a:r>
              <a:rPr lang="en-US" sz="2000" dirty="0"/>
              <a:t>Hose</a:t>
            </a:r>
          </a:p>
          <a:p>
            <a:pPr lvl="1"/>
            <a:r>
              <a:rPr lang="en-US" sz="2000" dirty="0"/>
              <a:t>Ancillary Equipment (Hose Ramps, Tools Monitors, etc. </a:t>
            </a:r>
          </a:p>
          <a:p>
            <a:pPr lvl="1"/>
            <a:r>
              <a:rPr lang="en-US" sz="2000" dirty="0"/>
              <a:t>Circa. 20+ Years Old </a:t>
            </a:r>
          </a:p>
          <a:p>
            <a:pPr lvl="1"/>
            <a:r>
              <a:rPr lang="en-US" sz="2000" dirty="0"/>
              <a:t>Local use mainly 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717590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4A47D-4ACA-38A1-8460-D4E071BD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Proposal </a:t>
            </a:r>
            <a:endParaRPr lang="en-IE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C7C62-BF24-3D75-343F-3D02296FA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Consider locations with Historical Flood Data – Initial proposals</a:t>
            </a:r>
          </a:p>
          <a:p>
            <a:r>
              <a:rPr lang="en-US" sz="1700" dirty="0"/>
              <a:t>Cork, Dublin, Galway, Westmeath, Donegal (Under Consideration) </a:t>
            </a:r>
          </a:p>
          <a:p>
            <a:r>
              <a:rPr lang="en-US" sz="1700" dirty="0"/>
              <a:t>Act As Regional Resources for Flood &amp; Fire </a:t>
            </a:r>
          </a:p>
          <a:p>
            <a:r>
              <a:rPr lang="en-US" sz="1700" dirty="0"/>
              <a:t>Aligned with UK &amp; European systems </a:t>
            </a:r>
          </a:p>
          <a:p>
            <a:r>
              <a:rPr lang="en-US" sz="1700" dirty="0"/>
              <a:t>Interoperable with NI FRS system </a:t>
            </a:r>
          </a:p>
          <a:p>
            <a:r>
              <a:rPr lang="en-US" sz="1700" dirty="0"/>
              <a:t>Appoint a Contracting Authority to lead Procurement </a:t>
            </a:r>
          </a:p>
          <a:p>
            <a:r>
              <a:rPr lang="en-US" sz="1700" dirty="0"/>
              <a:t>SLA Required for Deployment </a:t>
            </a:r>
          </a:p>
          <a:p>
            <a:r>
              <a:rPr lang="en-US" sz="1700" dirty="0"/>
              <a:t>Training </a:t>
            </a:r>
            <a:endParaRPr lang="en-IE" sz="17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160EB9-760F-C878-2C1D-DDEB431ED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5" r="-1" b="1098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57353-BA2C-281C-4F8B-E8867EA6CF16}"/>
              </a:ext>
            </a:extLst>
          </p:cNvPr>
          <p:cNvSpPr txBox="1"/>
          <p:nvPr/>
        </p:nvSpPr>
        <p:spPr>
          <a:xfrm>
            <a:off x="7198609" y="2503567"/>
            <a:ext cx="45720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01B44-C279-BE67-8797-18A0EBDF74E2}"/>
              </a:ext>
            </a:extLst>
          </p:cNvPr>
          <p:cNvSpPr txBox="1"/>
          <p:nvPr/>
        </p:nvSpPr>
        <p:spPr>
          <a:xfrm>
            <a:off x="7778847" y="6068143"/>
            <a:ext cx="45720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5913C-D324-FFF5-E10F-6F883AFDA2E2}"/>
              </a:ext>
            </a:extLst>
          </p:cNvPr>
          <p:cNvSpPr txBox="1"/>
          <p:nvPr/>
        </p:nvSpPr>
        <p:spPr>
          <a:xfrm>
            <a:off x="10517999" y="3332741"/>
            <a:ext cx="45720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B4597-E393-BAED-7254-FBB4DED9BC6A}"/>
              </a:ext>
            </a:extLst>
          </p:cNvPr>
          <p:cNvSpPr txBox="1"/>
          <p:nvPr/>
        </p:nvSpPr>
        <p:spPr>
          <a:xfrm>
            <a:off x="8847046" y="3148075"/>
            <a:ext cx="45720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4723A-A67A-5AA0-DFAB-3A6FA1156DFF}"/>
              </a:ext>
            </a:extLst>
          </p:cNvPr>
          <p:cNvSpPr txBox="1"/>
          <p:nvPr/>
        </p:nvSpPr>
        <p:spPr>
          <a:xfrm>
            <a:off x="8618445" y="325369"/>
            <a:ext cx="45720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22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24692-D191-57D7-830C-583828AB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79343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Flooding </a:t>
            </a:r>
            <a:endParaRPr lang="en-IE" sz="5400" dirty="0"/>
          </a:p>
        </p:txBody>
      </p:sp>
      <p:pic>
        <p:nvPicPr>
          <p:cNvPr id="14338" name="Picture 2" descr="BREAKING - Graignamanagh to flood within the hour - Fears for Inistioge and  Thomastown - Kilkenny Live">
            <a:extLst>
              <a:ext uri="{FF2B5EF4-FFF2-40B4-BE49-F238E27FC236}">
                <a16:creationId xmlns:a16="http://schemas.microsoft.com/office/drawing/2014/main" id="{A4C9335E-083B-163F-F1D1-37D639991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r="4244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795C6-CFB8-A054-67A4-20D24CEA2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Autofit/>
          </a:bodyPr>
          <a:lstStyle/>
          <a:p>
            <a:r>
              <a:rPr lang="en-US" sz="1400" b="1" dirty="0"/>
              <a:t>River Flooding</a:t>
            </a:r>
          </a:p>
          <a:p>
            <a:pPr lvl="1"/>
            <a:r>
              <a:rPr lang="en-US" sz="1400" b="1" dirty="0"/>
              <a:t>Heavy Rain &amp; Run Off</a:t>
            </a:r>
          </a:p>
          <a:p>
            <a:r>
              <a:rPr lang="en-US" sz="1400" b="1" dirty="0"/>
              <a:t>Surface Water Flooding</a:t>
            </a:r>
          </a:p>
          <a:p>
            <a:pPr lvl="1"/>
            <a:r>
              <a:rPr lang="en-US" sz="1400" b="1" dirty="0"/>
              <a:t>Heavy Rain Fall Over Short Time Periods</a:t>
            </a:r>
          </a:p>
          <a:p>
            <a:r>
              <a:rPr lang="en-US" sz="1400" b="1" dirty="0"/>
              <a:t>Groundwater Flooding </a:t>
            </a:r>
          </a:p>
          <a:p>
            <a:pPr lvl="1"/>
            <a:r>
              <a:rPr lang="en-US" sz="1400" b="1" dirty="0"/>
              <a:t>Ground at Saturation Point</a:t>
            </a:r>
          </a:p>
          <a:p>
            <a:r>
              <a:rPr lang="en-US" sz="1400" b="1" dirty="0"/>
              <a:t>Marine Flooding </a:t>
            </a:r>
          </a:p>
          <a:p>
            <a:pPr lvl="1"/>
            <a:r>
              <a:rPr lang="en-US" sz="1400" b="1" dirty="0"/>
              <a:t>High Tides, Storms, Coastal </a:t>
            </a:r>
            <a:r>
              <a:rPr lang="en-US" sz="1400" b="1" dirty="0" err="1"/>
              <a:t>Defences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Sewer Flooding</a:t>
            </a:r>
          </a:p>
          <a:p>
            <a:pPr lvl="1"/>
            <a:r>
              <a:rPr lang="en-US" sz="1400" b="1" dirty="0"/>
              <a:t>Heavy Rain &amp; Blockages </a:t>
            </a:r>
          </a:p>
          <a:p>
            <a:r>
              <a:rPr lang="en-US" sz="1400" b="1" dirty="0"/>
              <a:t>Burst Water Mains</a:t>
            </a:r>
          </a:p>
          <a:p>
            <a:pPr lvl="1"/>
            <a:r>
              <a:rPr lang="en-US" sz="1400" b="1" dirty="0"/>
              <a:t> Localized Flooding of Critical Infrastructure </a:t>
            </a:r>
          </a:p>
          <a:p>
            <a:r>
              <a:rPr lang="en-US" sz="1400" b="1" dirty="0"/>
              <a:t>Dams &amp; Reservoirs </a:t>
            </a:r>
          </a:p>
          <a:p>
            <a:pPr lvl="1"/>
            <a:r>
              <a:rPr lang="en-US" sz="1400" b="1" dirty="0"/>
              <a:t>Structural Failure &amp; Blockages </a:t>
            </a:r>
            <a:endParaRPr lang="en-IE" sz="1400" b="1" dirty="0"/>
          </a:p>
        </p:txBody>
      </p:sp>
    </p:spTree>
    <p:extLst>
      <p:ext uri="{BB962C8B-B14F-4D97-AF65-F5344CB8AC3E}">
        <p14:creationId xmlns:p14="http://schemas.microsoft.com/office/powerpoint/2010/main" val="694165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5EA0-60D9-CA1C-36D1-9C8E3955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626721"/>
            <a:ext cx="4669410" cy="1588803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Summary </a:t>
            </a:r>
            <a:endParaRPr lang="en-IE" sz="36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Deadly flooding is hitting several countries at once. Scientists say this  will only be more common | AP News">
            <a:extLst>
              <a:ext uri="{FF2B5EF4-FFF2-40B4-BE49-F238E27FC236}">
                <a16:creationId xmlns:a16="http://schemas.microsoft.com/office/drawing/2014/main" id="{AE6F9E58-5B89-633B-B04B-AE906E22C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7" r="2" b="2"/>
          <a:stretch/>
        </p:blipFill>
        <p:spPr bwMode="auto">
          <a:xfrm>
            <a:off x="612518" y="608141"/>
            <a:ext cx="4793644" cy="56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5" name="Freeform: Shape 17414">
            <a:extLst>
              <a:ext uri="{FF2B5EF4-FFF2-40B4-BE49-F238E27FC236}">
                <a16:creationId xmlns:a16="http://schemas.microsoft.com/office/drawing/2014/main" id="{D4420C61-30B9-D26F-6720-C32154CA3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465047" flipV="1">
            <a:off x="11636678" y="400406"/>
            <a:ext cx="413532" cy="368654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1205" h="5864449">
                <a:moveTo>
                  <a:pt x="2780481" y="-2"/>
                </a:moveTo>
                <a:cubicBezTo>
                  <a:pt x="3471109" y="183340"/>
                  <a:pt x="4437309" y="1599245"/>
                  <a:pt x="4737647" y="2234093"/>
                </a:cubicBezTo>
                <a:cubicBezTo>
                  <a:pt x="5037985" y="2868941"/>
                  <a:pt x="4730843" y="3539758"/>
                  <a:pt x="4452769" y="4137274"/>
                </a:cubicBezTo>
                <a:cubicBezTo>
                  <a:pt x="4174695" y="4734790"/>
                  <a:pt x="3382031" y="5704221"/>
                  <a:pt x="3069205" y="5819190"/>
                </a:cubicBezTo>
                <a:cubicBezTo>
                  <a:pt x="2358359" y="6040255"/>
                  <a:pt x="1581959" y="5401313"/>
                  <a:pt x="1076274" y="4985423"/>
                </a:cubicBezTo>
                <a:cubicBezTo>
                  <a:pt x="570590" y="4569533"/>
                  <a:pt x="146935" y="3953087"/>
                  <a:pt x="35098" y="3323852"/>
                </a:cubicBezTo>
                <a:cubicBezTo>
                  <a:pt x="-92687" y="2646770"/>
                  <a:pt x="136312" y="1688019"/>
                  <a:pt x="593876" y="1134043"/>
                </a:cubicBezTo>
                <a:cubicBezTo>
                  <a:pt x="1051440" y="580067"/>
                  <a:pt x="2127808" y="30746"/>
                  <a:pt x="2780481" y="-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26" name="Freeform: Shape 17416">
            <a:extLst>
              <a:ext uri="{FF2B5EF4-FFF2-40B4-BE49-F238E27FC236}">
                <a16:creationId xmlns:a16="http://schemas.microsoft.com/office/drawing/2014/main" id="{38505720-2558-A390-8612-99A55D48F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27" name="Freeform: Shape 17418">
            <a:extLst>
              <a:ext uri="{FF2B5EF4-FFF2-40B4-BE49-F238E27FC236}">
                <a16:creationId xmlns:a16="http://schemas.microsoft.com/office/drawing/2014/main" id="{F720743B-9C97-37DF-D56A-D2A9E750B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28" name="Freeform: Shape 17420">
            <a:extLst>
              <a:ext uri="{FF2B5EF4-FFF2-40B4-BE49-F238E27FC236}">
                <a16:creationId xmlns:a16="http://schemas.microsoft.com/office/drawing/2014/main" id="{39C3539A-A126-556F-3B61-690C785C7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78" y="58162"/>
            <a:ext cx="944833" cy="904406"/>
          </a:xfrm>
          <a:custGeom>
            <a:avLst/>
            <a:gdLst>
              <a:gd name="connsiteX0" fmla="*/ 886520 w 1083994"/>
              <a:gd name="connsiteY0" fmla="*/ 0 h 1037613"/>
              <a:gd name="connsiteX1" fmla="*/ 990233 w 1083994"/>
              <a:gd name="connsiteY1" fmla="*/ 29654 h 1037613"/>
              <a:gd name="connsiteX2" fmla="*/ 993535 w 1083994"/>
              <a:gd name="connsiteY2" fmla="*/ 43082 h 1037613"/>
              <a:gd name="connsiteX3" fmla="*/ 1051675 w 1083994"/>
              <a:gd name="connsiteY3" fmla="*/ 356973 h 1037613"/>
              <a:gd name="connsiteX4" fmla="*/ 1083975 w 1083994"/>
              <a:gd name="connsiteY4" fmla="*/ 602023 h 1037613"/>
              <a:gd name="connsiteX5" fmla="*/ 966613 w 1083994"/>
              <a:gd name="connsiteY5" fmla="*/ 901753 h 1037613"/>
              <a:gd name="connsiteX6" fmla="*/ 713135 w 1083994"/>
              <a:gd name="connsiteY6" fmla="*/ 1026319 h 1037613"/>
              <a:gd name="connsiteX7" fmla="*/ 318855 w 1083994"/>
              <a:gd name="connsiteY7" fmla="*/ 989106 h 1037613"/>
              <a:gd name="connsiteX8" fmla="*/ 128776 w 1083994"/>
              <a:gd name="connsiteY8" fmla="*/ 649273 h 1037613"/>
              <a:gd name="connsiteX9" fmla="*/ 0 w 1083994"/>
              <a:gd name="connsiteY9" fmla="*/ 49738 h 1037613"/>
              <a:gd name="connsiteX10" fmla="*/ 620956 w 1083994"/>
              <a:gd name="connsiteY10" fmla="*/ 642355 h 1037613"/>
              <a:gd name="connsiteX11" fmla="*/ 886064 w 1083994"/>
              <a:gd name="connsiteY11" fmla="*/ 1039 h 10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3">
                <a:moveTo>
                  <a:pt x="886520" y="0"/>
                </a:moveTo>
                <a:lnTo>
                  <a:pt x="990233" y="29654"/>
                </a:lnTo>
                <a:lnTo>
                  <a:pt x="993535" y="43082"/>
                </a:lnTo>
                <a:cubicBezTo>
                  <a:pt x="1016489" y="140998"/>
                  <a:pt x="1041157" y="264776"/>
                  <a:pt x="1051675" y="356973"/>
                </a:cubicBezTo>
                <a:lnTo>
                  <a:pt x="1083975" y="602023"/>
                </a:lnTo>
                <a:cubicBezTo>
                  <a:pt x="1084789" y="765231"/>
                  <a:pt x="1059669" y="806637"/>
                  <a:pt x="966613" y="901753"/>
                </a:cubicBezTo>
                <a:cubicBezTo>
                  <a:pt x="910153" y="966250"/>
                  <a:pt x="821095" y="1011760"/>
                  <a:pt x="713135" y="1026319"/>
                </a:cubicBezTo>
                <a:cubicBezTo>
                  <a:pt x="605175" y="1040878"/>
                  <a:pt x="416248" y="1051946"/>
                  <a:pt x="318855" y="989106"/>
                </a:cubicBezTo>
                <a:cubicBezTo>
                  <a:pt x="221462" y="926265"/>
                  <a:pt x="147001" y="727446"/>
                  <a:pt x="128776" y="649273"/>
                </a:cubicBezTo>
                <a:cubicBezTo>
                  <a:pt x="93895" y="519198"/>
                  <a:pt x="28063" y="235695"/>
                  <a:pt x="0" y="49738"/>
                </a:cubicBezTo>
                <a:cubicBezTo>
                  <a:pt x="152500" y="20987"/>
                  <a:pt x="429040" y="429202"/>
                  <a:pt x="620956" y="642355"/>
                </a:cubicBezTo>
                <a:cubicBezTo>
                  <a:pt x="695371" y="468649"/>
                  <a:pt x="814439" y="166732"/>
                  <a:pt x="886064" y="10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29" name="Freeform: Shape 17422">
            <a:extLst>
              <a:ext uri="{FF2B5EF4-FFF2-40B4-BE49-F238E27FC236}">
                <a16:creationId xmlns:a16="http://schemas.microsoft.com/office/drawing/2014/main" id="{E5089FB1-F28D-0DD0-436F-D094F3C82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80" y="58161"/>
            <a:ext cx="944832" cy="904404"/>
          </a:xfrm>
          <a:custGeom>
            <a:avLst/>
            <a:gdLst>
              <a:gd name="connsiteX0" fmla="*/ 886519 w 1083994"/>
              <a:gd name="connsiteY0" fmla="*/ 0 h 1037611"/>
              <a:gd name="connsiteX1" fmla="*/ 990233 w 1083994"/>
              <a:gd name="connsiteY1" fmla="*/ 29654 h 1037611"/>
              <a:gd name="connsiteX2" fmla="*/ 993535 w 1083994"/>
              <a:gd name="connsiteY2" fmla="*/ 43080 h 1037611"/>
              <a:gd name="connsiteX3" fmla="*/ 1051675 w 1083994"/>
              <a:gd name="connsiteY3" fmla="*/ 356971 h 1037611"/>
              <a:gd name="connsiteX4" fmla="*/ 1083975 w 1083994"/>
              <a:gd name="connsiteY4" fmla="*/ 602021 h 1037611"/>
              <a:gd name="connsiteX5" fmla="*/ 966613 w 1083994"/>
              <a:gd name="connsiteY5" fmla="*/ 901751 h 1037611"/>
              <a:gd name="connsiteX6" fmla="*/ 713135 w 1083994"/>
              <a:gd name="connsiteY6" fmla="*/ 1026317 h 1037611"/>
              <a:gd name="connsiteX7" fmla="*/ 318855 w 1083994"/>
              <a:gd name="connsiteY7" fmla="*/ 989104 h 1037611"/>
              <a:gd name="connsiteX8" fmla="*/ 128776 w 1083994"/>
              <a:gd name="connsiteY8" fmla="*/ 649271 h 1037611"/>
              <a:gd name="connsiteX9" fmla="*/ 0 w 1083994"/>
              <a:gd name="connsiteY9" fmla="*/ 49736 h 1037611"/>
              <a:gd name="connsiteX10" fmla="*/ 620956 w 1083994"/>
              <a:gd name="connsiteY10" fmla="*/ 642353 h 1037611"/>
              <a:gd name="connsiteX11" fmla="*/ 886064 w 1083994"/>
              <a:gd name="connsiteY11" fmla="*/ 1037 h 10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1">
                <a:moveTo>
                  <a:pt x="886519" y="0"/>
                </a:moveTo>
                <a:lnTo>
                  <a:pt x="990233" y="29654"/>
                </a:lnTo>
                <a:lnTo>
                  <a:pt x="993535" y="43080"/>
                </a:lnTo>
                <a:cubicBezTo>
                  <a:pt x="1016489" y="140996"/>
                  <a:pt x="1041157" y="264774"/>
                  <a:pt x="1051675" y="356971"/>
                </a:cubicBezTo>
                <a:lnTo>
                  <a:pt x="1083975" y="602021"/>
                </a:lnTo>
                <a:cubicBezTo>
                  <a:pt x="1084789" y="765229"/>
                  <a:pt x="1059669" y="806635"/>
                  <a:pt x="966613" y="901751"/>
                </a:cubicBezTo>
                <a:cubicBezTo>
                  <a:pt x="910153" y="966248"/>
                  <a:pt x="821095" y="1011758"/>
                  <a:pt x="713135" y="1026317"/>
                </a:cubicBezTo>
                <a:cubicBezTo>
                  <a:pt x="605175" y="1040876"/>
                  <a:pt x="416248" y="1051944"/>
                  <a:pt x="318855" y="989104"/>
                </a:cubicBezTo>
                <a:cubicBezTo>
                  <a:pt x="221462" y="926263"/>
                  <a:pt x="147001" y="727444"/>
                  <a:pt x="128776" y="649271"/>
                </a:cubicBezTo>
                <a:cubicBezTo>
                  <a:pt x="93895" y="519196"/>
                  <a:pt x="28063" y="235693"/>
                  <a:pt x="0" y="49736"/>
                </a:cubicBezTo>
                <a:cubicBezTo>
                  <a:pt x="152500" y="20985"/>
                  <a:pt x="429040" y="429200"/>
                  <a:pt x="620956" y="642353"/>
                </a:cubicBezTo>
                <a:cubicBezTo>
                  <a:pt x="695371" y="468647"/>
                  <a:pt x="814439" y="166730"/>
                  <a:pt x="886064" y="103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7A716-D692-253E-3437-7DC6D013B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96243"/>
            <a:ext cx="4953000" cy="3573493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Requirement to have a National Response to a Flood Emergency </a:t>
            </a:r>
          </a:p>
          <a:p>
            <a:r>
              <a:rPr lang="en-US" sz="1600" dirty="0">
                <a:solidFill>
                  <a:schemeClr val="tx2"/>
                </a:solidFill>
              </a:rPr>
              <a:t>Project Team Established </a:t>
            </a:r>
          </a:p>
          <a:p>
            <a:r>
              <a:rPr lang="en-US" sz="1600" dirty="0">
                <a:solidFill>
                  <a:schemeClr val="tx2"/>
                </a:solidFill>
              </a:rPr>
              <a:t>Gap Analysis Concluded</a:t>
            </a:r>
          </a:p>
          <a:p>
            <a:r>
              <a:rPr lang="en-US" sz="1600" dirty="0">
                <a:solidFill>
                  <a:schemeClr val="tx2"/>
                </a:solidFill>
              </a:rPr>
              <a:t>Support Flood &amp; Fire Emergencies</a:t>
            </a:r>
          </a:p>
          <a:p>
            <a:r>
              <a:rPr lang="en-US" sz="1600" dirty="0">
                <a:solidFill>
                  <a:schemeClr val="tx2"/>
                </a:solidFill>
              </a:rPr>
              <a:t>Aligned with European &amp; UK Systems</a:t>
            </a:r>
          </a:p>
          <a:p>
            <a:r>
              <a:rPr lang="en-US" sz="1600" dirty="0">
                <a:solidFill>
                  <a:schemeClr val="tx2"/>
                </a:solidFill>
              </a:rPr>
              <a:t>Interoperable   </a:t>
            </a:r>
          </a:p>
          <a:p>
            <a:r>
              <a:rPr lang="en-US" sz="1600" dirty="0">
                <a:solidFill>
                  <a:schemeClr val="tx2"/>
                </a:solidFill>
              </a:rPr>
              <a:t>Regionally Based – 4 or 5 Locations Initially </a:t>
            </a:r>
          </a:p>
          <a:p>
            <a:r>
              <a:rPr lang="en-US" sz="1600" dirty="0">
                <a:solidFill>
                  <a:schemeClr val="tx2"/>
                </a:solidFill>
              </a:rPr>
              <a:t>Equipment List Generated </a:t>
            </a:r>
          </a:p>
          <a:p>
            <a:r>
              <a:rPr lang="en-US" sz="1600" dirty="0">
                <a:solidFill>
                  <a:schemeClr val="tx2"/>
                </a:solidFill>
              </a:rPr>
              <a:t>Recommendation to the Board of Management </a:t>
            </a:r>
            <a:endParaRPr lang="en-I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2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8" name="Rectangle 18447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FD263-37B2-D85D-D11B-02D85299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Thank You For Your Attention </a:t>
            </a:r>
            <a:endParaRPr lang="en-I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D09E3-8717-E243-8CB5-C6A92678C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Questions &amp; Comments </a:t>
            </a:r>
            <a:endParaRPr lang="en-IE" sz="2000"/>
          </a:p>
        </p:txBody>
      </p:sp>
      <p:pic>
        <p:nvPicPr>
          <p:cNvPr id="6" name="Picture 6" descr="Dublin Region Flooding Data - Publishers - data.gov.ie">
            <a:extLst>
              <a:ext uri="{FF2B5EF4-FFF2-40B4-BE49-F238E27FC236}">
                <a16:creationId xmlns:a16="http://schemas.microsoft.com/office/drawing/2014/main" id="{3F426F31-315A-FC9A-2680-7018C4103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 r="4260" b="1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1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Raw sewage in the Strand area of Athlone after flooding caused the sewers to burst">
            <a:extLst>
              <a:ext uri="{FF2B5EF4-FFF2-40B4-BE49-F238E27FC236}">
                <a16:creationId xmlns:a16="http://schemas.microsoft.com/office/drawing/2014/main" id="{DD9AD7BA-175D-F0B2-9E99-19D042CC0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6" b="15556"/>
          <a:stretch/>
        </p:blipFill>
        <p:spPr bwMode="auto">
          <a:xfrm>
            <a:off x="4267201" y="10"/>
            <a:ext cx="792480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looding in the Deerpark area of Athlone">
            <a:extLst>
              <a:ext uri="{FF2B5EF4-FFF2-40B4-BE49-F238E27FC236}">
                <a16:creationId xmlns:a16="http://schemas.microsoft.com/office/drawing/2014/main" id="{55825DC8-00B5-15EB-2451-8476C1D38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7" r="2" b="1872"/>
          <a:stretch/>
        </p:blipFill>
        <p:spPr bwMode="auto">
          <a:xfrm>
            <a:off x="4650916" y="3474720"/>
            <a:ext cx="7555832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1275" name="Freeform: Shape 11274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3E677-7454-7304-4645-7DF2F74B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Thousands of </a:t>
            </a:r>
            <a:r>
              <a:rPr lang="en-US" sz="37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litres</a:t>
            </a:r>
            <a:r>
              <a:rPr lang="en-US" sz="37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of raw sewage pour onto the streets of Athlone as locals battle filthy flood waters</a:t>
            </a:r>
            <a:endParaRPr lang="en-US" sz="3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93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Map of Athlone floods 12 December 2015. Map by Copernicus EMS">
            <a:extLst>
              <a:ext uri="{FF2B5EF4-FFF2-40B4-BE49-F238E27FC236}">
                <a16:creationId xmlns:a16="http://schemas.microsoft.com/office/drawing/2014/main" id="{7384540B-8A78-5FA0-7F76-6621F93BB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35038" b="2"/>
          <a:stretch/>
        </p:blipFill>
        <p:spPr bwMode="auto">
          <a:xfrm>
            <a:off x="196731" y="170453"/>
            <a:ext cx="3794884" cy="65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Furious locals confront Leo Varadkar over Shannon flooding mayhem and fume  they've 'endured mental and physical torture' | The Irish Sun">
            <a:extLst>
              <a:ext uri="{FF2B5EF4-FFF2-40B4-BE49-F238E27FC236}">
                <a16:creationId xmlns:a16="http://schemas.microsoft.com/office/drawing/2014/main" id="{ACBDDBF6-B10B-6D6F-E66B-E18E56FCD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r="24247" b="-1"/>
          <a:stretch/>
        </p:blipFill>
        <p:spPr bwMode="auto">
          <a:xfrm>
            <a:off x="4184141" y="165371"/>
            <a:ext cx="3826711" cy="31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 aerial view of a city&#10;&#10;Description automatically generated">
            <a:extLst>
              <a:ext uri="{FF2B5EF4-FFF2-40B4-BE49-F238E27FC236}">
                <a16:creationId xmlns:a16="http://schemas.microsoft.com/office/drawing/2014/main" id="{68034266-868E-ED73-7E78-3DB1801F8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r="2" b="2"/>
          <a:stretch/>
        </p:blipFill>
        <p:spPr bwMode="auto">
          <a:xfrm>
            <a:off x="8193992" y="159910"/>
            <a:ext cx="3826711" cy="31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A house on an island in water&#10;&#10;Description automatically generated">
            <a:extLst>
              <a:ext uri="{FF2B5EF4-FFF2-40B4-BE49-F238E27FC236}">
                <a16:creationId xmlns:a16="http://schemas.microsoft.com/office/drawing/2014/main" id="{056F10ED-CF92-B726-06AF-A6F03D291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r="10806" b="-2"/>
          <a:stretch/>
        </p:blipFill>
        <p:spPr bwMode="auto">
          <a:xfrm>
            <a:off x="4184141" y="3512234"/>
            <a:ext cx="3826711" cy="31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A person in a helmet looking at a city&#10;&#10;Description automatically generated">
            <a:extLst>
              <a:ext uri="{FF2B5EF4-FFF2-40B4-BE49-F238E27FC236}">
                <a16:creationId xmlns:a16="http://schemas.microsoft.com/office/drawing/2014/main" id="{157F9025-49E0-DEE7-AD01-0FA5A1CE0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r="5583" b="1"/>
          <a:stretch/>
        </p:blipFill>
        <p:spPr bwMode="auto">
          <a:xfrm>
            <a:off x="8193992" y="3505966"/>
            <a:ext cx="3826711" cy="3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3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map with red and blue colors&#10;&#10;Description automatically generated">
            <a:extLst>
              <a:ext uri="{FF2B5EF4-FFF2-40B4-BE49-F238E27FC236}">
                <a16:creationId xmlns:a16="http://schemas.microsoft.com/office/drawing/2014/main" id="{59938907-9776-45AD-45D7-2DA843C14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103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13" name="Picture 12" descr="A map of a city&#10;&#10;Description automatically generated">
            <a:extLst>
              <a:ext uri="{FF2B5EF4-FFF2-40B4-BE49-F238E27FC236}">
                <a16:creationId xmlns:a16="http://schemas.microsoft.com/office/drawing/2014/main" id="{485273C8-9F01-1699-7FE4-63A1C0A3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8" r="2" b="12690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AFD28-D424-3120-D8F7-96AE4F81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2030 – Flood Prediction Maps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dirty="0"/>
              <a:t>Limerick &amp; Dublin 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AutoShape 4" descr="Terrifying flood map shows what Dublin will look like by 2030 - Dublin Live">
            <a:extLst>
              <a:ext uri="{FF2B5EF4-FFF2-40B4-BE49-F238E27FC236}">
                <a16:creationId xmlns:a16="http://schemas.microsoft.com/office/drawing/2014/main" id="{3A6BA755-E1C6-06A9-6E29-203B06834C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82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654BBF0-A9D2-4170-F4A0-1A711E31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5" r="4614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A3EC3-5137-CE2D-0A56-7B017B0F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South East – 2030 Prediction </a:t>
            </a:r>
          </a:p>
        </p:txBody>
      </p:sp>
    </p:spTree>
    <p:extLst>
      <p:ext uri="{BB962C8B-B14F-4D97-AF65-F5344CB8AC3E}">
        <p14:creationId xmlns:p14="http://schemas.microsoft.com/office/powerpoint/2010/main" val="187978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14" name="Rectangle 1231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B844B-4861-43EE-E908-4B30D421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National Project – High Capacity Pumping </a:t>
            </a:r>
            <a:endParaRPr lang="en-IE" sz="5400" dirty="0"/>
          </a:p>
        </p:txBody>
      </p:sp>
      <p:sp>
        <p:nvSpPr>
          <p:cNvPr id="123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E30A6-1D80-65C0-6CEC-CFDD41068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fontScale="85000" lnSpcReduction="10000"/>
          </a:bodyPr>
          <a:lstStyle/>
          <a:p>
            <a:r>
              <a:rPr lang="en-US" sz="1700" dirty="0"/>
              <a:t>EU Civil Protection Mechanism</a:t>
            </a:r>
          </a:p>
          <a:p>
            <a:pPr lvl="1"/>
            <a:r>
              <a:rPr lang="en-US" sz="1700" b="0" i="0" dirty="0">
                <a:effectLst/>
                <a:latin typeface="Google Sans"/>
              </a:rPr>
              <a:t>The protection of people, the environment and property against all kinds of natural and human-induced disasters</a:t>
            </a:r>
            <a:r>
              <a:rPr lang="en-US" sz="1700" dirty="0"/>
              <a:t> – Involves Planning &amp; Preparation </a:t>
            </a:r>
          </a:p>
          <a:p>
            <a:pPr lvl="1"/>
            <a:r>
              <a:rPr lang="en-US" sz="1700" dirty="0"/>
              <a:t>Identified a Requirement for Flood Response IRL – Emergency Planning Framework</a:t>
            </a:r>
          </a:p>
          <a:p>
            <a:pPr lvl="1"/>
            <a:r>
              <a:rPr lang="en-IE" sz="1700" dirty="0">
                <a:ea typeface="Calibri" panose="020F0502020204030204" pitchFamily="34" charset="0"/>
              </a:rPr>
              <a:t>T</a:t>
            </a:r>
            <a:r>
              <a:rPr lang="en-IE" sz="1700" dirty="0">
                <a:effectLst/>
                <a:ea typeface="Calibri" panose="020F0502020204030204" pitchFamily="34" charset="0"/>
              </a:rPr>
              <a:t>he primary use anticipated is protection of Critical Infrastructure, Flood events, forest/Wildland fires for protracted industrial fires.</a:t>
            </a:r>
            <a:endParaRPr lang="en-US" sz="1700" dirty="0"/>
          </a:p>
          <a:p>
            <a:pPr lvl="1"/>
            <a:r>
              <a:rPr lang="en-US" sz="1700" dirty="0"/>
              <a:t>Funding Available </a:t>
            </a:r>
          </a:p>
          <a:p>
            <a:r>
              <a:rPr lang="en-US" sz="1700" dirty="0"/>
              <a:t>National Working Group</a:t>
            </a:r>
          </a:p>
          <a:p>
            <a:pPr lvl="1"/>
            <a:r>
              <a:rPr lang="en-US" sz="1700" dirty="0"/>
              <a:t>NDFEM</a:t>
            </a:r>
          </a:p>
          <a:p>
            <a:pPr lvl="1"/>
            <a:r>
              <a:rPr lang="en-US" sz="1700" dirty="0"/>
              <a:t>OPW</a:t>
            </a:r>
          </a:p>
          <a:p>
            <a:pPr lvl="1"/>
            <a:r>
              <a:rPr lang="en-IE" sz="1700" dirty="0"/>
              <a:t>Local Authority – Cork, Dublin, Galway &amp; Westmeath </a:t>
            </a:r>
            <a:endParaRPr lang="en-US" sz="1700" dirty="0"/>
          </a:p>
          <a:p>
            <a:r>
              <a:rPr lang="en-US" sz="1700" dirty="0"/>
              <a:t>GAP Analysis</a:t>
            </a:r>
          </a:p>
          <a:p>
            <a:r>
              <a:rPr lang="en-US" sz="1700" dirty="0"/>
              <a:t>Propose a Solution </a:t>
            </a:r>
          </a:p>
        </p:txBody>
      </p:sp>
      <p:pic>
        <p:nvPicPr>
          <p:cNvPr id="4" name="Picture 2" descr="We celebrate 10 Years EU MODEX | 10 Years EU MODEX">
            <a:extLst>
              <a:ext uri="{FF2B5EF4-FFF2-40B4-BE49-F238E27FC236}">
                <a16:creationId xmlns:a16="http://schemas.microsoft.com/office/drawing/2014/main" id="{47BB3B82-B3B4-2289-3D7B-A85357FAC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r="1774" b="2"/>
          <a:stretch/>
        </p:blipFill>
        <p:spPr bwMode="auto">
          <a:xfrm>
            <a:off x="9209314" y="3767181"/>
            <a:ext cx="2460840" cy="25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ational Directorate for Fire and Emergency Management">
            <a:extLst>
              <a:ext uri="{FF2B5EF4-FFF2-40B4-BE49-F238E27FC236}">
                <a16:creationId xmlns:a16="http://schemas.microsoft.com/office/drawing/2014/main" id="{C88F93CA-7572-8F93-07E7-80CF7C6A0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9314" y="795455"/>
            <a:ext cx="2565267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3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4674-2D21-FFD2-1C45-5F093BA0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Hytrans</a:t>
            </a:r>
            <a:r>
              <a:rPr lang="en-US" b="1" dirty="0"/>
              <a:t> Fire Systems 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E8D2-C64E-1803-5D25-9188A563A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r>
              <a:rPr lang="en-IE" dirty="0">
                <a:hlinkClick r:id="rId2"/>
              </a:rPr>
              <a:t>https://www.youtube.com/watch?v=-6NXWmufEOQ</a:t>
            </a: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259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A308-6330-96CD-3331-3D8D36F0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 Capacity (Volume) Pumps </a:t>
            </a:r>
            <a:endParaRPr lang="en-IE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3941297-3681-B7B4-D06C-445199E41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8323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1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848</Words>
  <Application>Microsoft Office PowerPoint</Application>
  <PresentationFormat>Widescreen</PresentationFormat>
  <Paragraphs>149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Google Sans</vt:lpstr>
      <vt:lpstr>Office Theme</vt:lpstr>
      <vt:lpstr>High Capacity Pump Project</vt:lpstr>
      <vt:lpstr>Flooding </vt:lpstr>
      <vt:lpstr>Thousands of litres of raw sewage pour onto the streets of Athlone as locals battle filthy flood waters</vt:lpstr>
      <vt:lpstr>PowerPoint Presentation</vt:lpstr>
      <vt:lpstr>2030 – Flood Prediction Maps Limerick &amp; Dublin </vt:lpstr>
      <vt:lpstr>South East – 2030 Prediction </vt:lpstr>
      <vt:lpstr>National Project – High Capacity Pumping </vt:lpstr>
      <vt:lpstr>Hytrans Fire Systems </vt:lpstr>
      <vt:lpstr>High Capacity (Volume) Pumps </vt:lpstr>
      <vt:lpstr>PowerPoint Presentation</vt:lpstr>
      <vt:lpstr>High – Capacity Pumping Units </vt:lpstr>
      <vt:lpstr>HCP For Flooding </vt:lpstr>
      <vt:lpstr>HCP For Fires</vt:lpstr>
      <vt:lpstr>Components of HCP System </vt:lpstr>
      <vt:lpstr>Gap Analysis</vt:lpstr>
      <vt:lpstr>Current Locations – OPW </vt:lpstr>
      <vt:lpstr>OPW – Conditions of Use </vt:lpstr>
      <vt:lpstr>Fire Service Locations </vt:lpstr>
      <vt:lpstr>Proposal </vt:lpstr>
      <vt:lpstr>Summary </vt:lpstr>
      <vt:lpstr>Thank You For Your Attention </vt:lpstr>
    </vt:vector>
  </TitlesOfParts>
  <Company>Westmeath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Capacity Pump Project</dc:title>
  <dc:creator>Alan O'Neill</dc:creator>
  <cp:lastModifiedBy>Alan O'Neill</cp:lastModifiedBy>
  <cp:revision>3</cp:revision>
  <cp:lastPrinted>2023-09-27T15:30:26Z</cp:lastPrinted>
  <dcterms:created xsi:type="dcterms:W3CDTF">2023-09-26T15:09:20Z</dcterms:created>
  <dcterms:modified xsi:type="dcterms:W3CDTF">2023-10-02T10:50:50Z</dcterms:modified>
</cp:coreProperties>
</file>