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16"/>
  </p:notesMasterIdLst>
  <p:sldIdLst>
    <p:sldId id="256" r:id="rId5"/>
    <p:sldId id="258" r:id="rId6"/>
    <p:sldId id="317" r:id="rId7"/>
    <p:sldId id="272" r:id="rId8"/>
    <p:sldId id="318" r:id="rId9"/>
    <p:sldId id="273" r:id="rId10"/>
    <p:sldId id="271" r:id="rId11"/>
    <p:sldId id="257" r:id="rId12"/>
    <p:sldId id="259" r:id="rId13"/>
    <p:sldId id="31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134" autoAdjust="0"/>
  </p:normalViewPr>
  <p:slideViewPr>
    <p:cSldViewPr snapToGrid="0" snapToObjects="1">
      <p:cViewPr varScale="1">
        <p:scale>
          <a:sx n="98" d="100"/>
          <a:sy n="98" d="100"/>
        </p:scale>
        <p:origin x="1014" y="-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EB1-D94D-B3AF-2996939591A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2-3EB1-D94D-B3AF-2996939591A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3-3EB1-D94D-B3AF-2996939591A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4-3EB1-D94D-B3AF-2996939591AF}"/>
              </c:ext>
            </c:extLst>
          </c:dPt>
          <c:dLbls>
            <c:dLbl>
              <c:idx val="0"/>
              <c:tx>
                <c:rich>
                  <a:bodyPr/>
                  <a:lstStyle/>
                  <a:p>
                    <a:fld id="{076F2E9A-B262-9C41-A9BE-A51BB3228C61}" type="PERCENTAGE">
                      <a:rPr lang="en-US" baseline="0" smtClean="0"/>
                      <a:pPr/>
                      <a:t>[PERCENTAGE]</a:t>
                    </a:fld>
                    <a:endParaRPr lang="en-IE"/>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B1-D94D-B3AF-2996939591AF}"/>
                </c:ext>
              </c:extLst>
            </c:dLbl>
            <c:dLbl>
              <c:idx val="1"/>
              <c:tx>
                <c:rich>
                  <a:bodyPr/>
                  <a:lstStyle/>
                  <a:p>
                    <a:fld id="{4500F2F4-B55B-C64F-8A80-ACA33B4311C2}" type="PERCENTAGE">
                      <a:rPr lang="en-US" baseline="0" smtClean="0"/>
                      <a:pPr/>
                      <a:t>[PERCENTAGE]</a:t>
                    </a:fld>
                    <a:endParaRPr lang="en-IE"/>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B1-D94D-B3AF-2996939591AF}"/>
                </c:ext>
              </c:extLst>
            </c:dLbl>
            <c:dLbl>
              <c:idx val="2"/>
              <c:tx>
                <c:rich>
                  <a:bodyPr/>
                  <a:lstStyle/>
                  <a:p>
                    <a:fld id="{9A4E7D92-21F8-A246-8232-E64672D34FB8}" type="PERCENTAGE">
                      <a:rPr lang="en-US" baseline="0" smtClean="0"/>
                      <a:pPr/>
                      <a:t>[PERCENTAGE]</a:t>
                    </a:fld>
                    <a:endParaRPr lang="en-IE"/>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EB1-D94D-B3AF-2996939591AF}"/>
                </c:ext>
              </c:extLst>
            </c:dLbl>
            <c:dLbl>
              <c:idx val="3"/>
              <c:tx>
                <c:rich>
                  <a:bodyPr/>
                  <a:lstStyle/>
                  <a:p>
                    <a:fld id="{988EB1E2-F58F-C74F-843A-AA72A4D79C42}" type="PERCENTAGE">
                      <a:rPr lang="en-US" baseline="0" smtClean="0"/>
                      <a:pPr/>
                      <a:t>[PERCENTAGE]</a:t>
                    </a:fld>
                    <a:endParaRPr lang="en-IE"/>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EB1-D94D-B3AF-2996939591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3EB1-D94D-B3AF-2996939591A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04726-C5F7-5644-AAF3-F9CBD35D84A9}"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B8DBD-9CC4-FE43-8A0B-1838027BDCD0}" type="slidenum">
              <a:rPr lang="en-US" smtClean="0"/>
              <a:t>‹#›</a:t>
            </a:fld>
            <a:endParaRPr lang="en-US"/>
          </a:p>
        </p:txBody>
      </p:sp>
    </p:spTree>
    <p:extLst>
      <p:ext uri="{BB962C8B-B14F-4D97-AF65-F5344CB8AC3E}">
        <p14:creationId xmlns:p14="http://schemas.microsoft.com/office/powerpoint/2010/main" val="37550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E9DEF07-E6D2-9482-F8D7-05DEF91B2C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A689D0-E62F-44CA-AAED-7F0A9902C90A}" type="slidenum">
              <a:rPr lang="en-US" altLang="en-US" smtClean="0"/>
              <a:pPr/>
              <a:t>9</a:t>
            </a:fld>
            <a:endParaRPr lang="en-US" altLang="en-US"/>
          </a:p>
        </p:txBody>
      </p:sp>
      <p:sp>
        <p:nvSpPr>
          <p:cNvPr id="19459" name="Rectangle 2">
            <a:extLst>
              <a:ext uri="{FF2B5EF4-FFF2-40B4-BE49-F238E27FC236}">
                <a16:creationId xmlns:a16="http://schemas.microsoft.com/office/drawing/2014/main" id="{8710E023-EA4E-684A-F6E0-C05D88E52424}"/>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54FFF19C-05C4-997C-36D8-0E2F71F19E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I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7E384E8-FB4C-262D-8B67-6ED2BD7540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DB34CA-55D3-492F-9F83-FA923DD0DAEE}" type="slidenum">
              <a:rPr lang="en-US" altLang="en-US" smtClean="0"/>
              <a:pPr/>
              <a:t>10</a:t>
            </a:fld>
            <a:endParaRPr lang="en-US" altLang="en-US"/>
          </a:p>
        </p:txBody>
      </p:sp>
      <p:sp>
        <p:nvSpPr>
          <p:cNvPr id="23555" name="Rectangle 2">
            <a:extLst>
              <a:ext uri="{FF2B5EF4-FFF2-40B4-BE49-F238E27FC236}">
                <a16:creationId xmlns:a16="http://schemas.microsoft.com/office/drawing/2014/main" id="{B5CA5404-7AD8-F1E6-5F87-7E6CFAC702B6}"/>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C69E66C0-AE22-588F-B0E0-E19D76EBC9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I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51AD80C-D1C3-0DC1-CC22-BC8393A90A7B}"/>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594E7542-2FEC-91F7-E649-01C696C8EE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8916" name="Slide Number Placeholder 3">
            <a:extLst>
              <a:ext uri="{FF2B5EF4-FFF2-40B4-BE49-F238E27FC236}">
                <a16:creationId xmlns:a16="http://schemas.microsoft.com/office/drawing/2014/main" id="{C650A503-52B1-4B77-E6FD-50E27ACC4C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209CE2-50A3-41BF-B852-69AB2913A694}" type="slidenum">
              <a:rPr lang="en-IE" altLang="en-US" smtClean="0">
                <a:solidFill>
                  <a:srgbClr val="000000"/>
                </a:solidFill>
                <a:latin typeface="Calibri" panose="020F0502020204030204" pitchFamily="34" charset="0"/>
              </a:rPr>
              <a:pPr/>
              <a:t>11</a:t>
            </a:fld>
            <a:endParaRPr lang="en-IE"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person, racket, player, woman&#10;&#10;Description automatically generated">
            <a:extLst>
              <a:ext uri="{FF2B5EF4-FFF2-40B4-BE49-F238E27FC236}">
                <a16:creationId xmlns:a16="http://schemas.microsoft.com/office/drawing/2014/main" id="{3E55D78F-40A5-B24D-AA17-EE2FA08775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2A567-BA55-FF44-B39F-4B4C67A45B73}"/>
              </a:ext>
            </a:extLst>
          </p:cNvPr>
          <p:cNvSpPr>
            <a:spLocks noGrp="1"/>
          </p:cNvSpPr>
          <p:nvPr>
            <p:ph type="ctrTitle"/>
          </p:nvPr>
        </p:nvSpPr>
        <p:spPr>
          <a:xfrm>
            <a:off x="663388" y="3104176"/>
            <a:ext cx="4134523" cy="1200329"/>
          </a:xfrm>
        </p:spPr>
        <p:txBody>
          <a:bodyPr anchor="b">
            <a:spAutoFit/>
          </a:bodyPr>
          <a:lstStyle>
            <a:lvl1pPr algn="l">
              <a:defRPr sz="4000">
                <a:solidFill>
                  <a:schemeClr val="accent5"/>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30DADFC-D650-534A-9C29-F896D1214551}"/>
              </a:ext>
            </a:extLst>
          </p:cNvPr>
          <p:cNvSpPr>
            <a:spLocks noGrp="1"/>
          </p:cNvSpPr>
          <p:nvPr>
            <p:ph type="subTitle" idx="1"/>
          </p:nvPr>
        </p:nvSpPr>
        <p:spPr>
          <a:xfrm>
            <a:off x="663388" y="4396581"/>
            <a:ext cx="4909073" cy="461665"/>
          </a:xfrm>
        </p:spPr>
        <p:txBody>
          <a:bodyPr>
            <a:spAutoFit/>
          </a:bodyPr>
          <a:lstStyle>
            <a:lvl1pPr marL="0" indent="0" algn="l">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55009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E5320-D9AE-0F40-A1D5-165891CCFAF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917245-17B4-6143-8036-29547AA5FB03}"/>
              </a:ext>
            </a:extLst>
          </p:cNvPr>
          <p:cNvSpPr>
            <a:spLocks noGrp="1"/>
          </p:cNvSpPr>
          <p:nvPr>
            <p:ph type="title" hasCustomPrompt="1"/>
          </p:nvPr>
        </p:nvSpPr>
        <p:spPr>
          <a:xfrm>
            <a:off x="838200" y="2103437"/>
            <a:ext cx="10515600" cy="1325563"/>
          </a:xfrm>
        </p:spPr>
        <p:txBody>
          <a:bodyPr/>
          <a:lstStyle>
            <a:lvl1pPr>
              <a:defRPr>
                <a:solidFill>
                  <a:schemeClr val="bg1"/>
                </a:solidFill>
              </a:defRPr>
            </a:lvl1pPr>
          </a:lstStyle>
          <a:p>
            <a:r>
              <a:rPr lang="en-GB" dirty="0"/>
              <a:t>Divider 5</a:t>
            </a:r>
            <a:endParaRPr lang="en-US" dirty="0"/>
          </a:p>
        </p:txBody>
      </p:sp>
    </p:spTree>
    <p:extLst>
      <p:ext uri="{BB962C8B-B14F-4D97-AF65-F5344CB8AC3E}">
        <p14:creationId xmlns:p14="http://schemas.microsoft.com/office/powerpoint/2010/main" val="344170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E5320-D9AE-0F40-A1D5-165891CCFAF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917245-17B4-6143-8036-29547AA5FB03}"/>
              </a:ext>
            </a:extLst>
          </p:cNvPr>
          <p:cNvSpPr>
            <a:spLocks noGrp="1"/>
          </p:cNvSpPr>
          <p:nvPr>
            <p:ph type="title" hasCustomPrompt="1"/>
          </p:nvPr>
        </p:nvSpPr>
        <p:spPr>
          <a:xfrm>
            <a:off x="838200" y="2103437"/>
            <a:ext cx="10515600" cy="1325563"/>
          </a:xfrm>
        </p:spPr>
        <p:txBody>
          <a:bodyPr/>
          <a:lstStyle>
            <a:lvl1pPr>
              <a:defRPr>
                <a:solidFill>
                  <a:schemeClr val="accent1"/>
                </a:solidFill>
              </a:defRPr>
            </a:lvl1pPr>
          </a:lstStyle>
          <a:p>
            <a:r>
              <a:rPr lang="en-GB" dirty="0"/>
              <a:t>Divider 6</a:t>
            </a:r>
            <a:endParaRPr lang="en-US" dirty="0"/>
          </a:p>
        </p:txBody>
      </p:sp>
    </p:spTree>
    <p:extLst>
      <p:ext uri="{BB962C8B-B14F-4D97-AF65-F5344CB8AC3E}">
        <p14:creationId xmlns:p14="http://schemas.microsoft.com/office/powerpoint/2010/main" val="44475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E5320-D9AE-0F40-A1D5-165891CCFAF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917245-17B4-6143-8036-29547AA5FB03}"/>
              </a:ext>
            </a:extLst>
          </p:cNvPr>
          <p:cNvSpPr>
            <a:spLocks noGrp="1"/>
          </p:cNvSpPr>
          <p:nvPr>
            <p:ph type="title" hasCustomPrompt="1"/>
          </p:nvPr>
        </p:nvSpPr>
        <p:spPr>
          <a:xfrm>
            <a:off x="838200" y="2103437"/>
            <a:ext cx="10515600" cy="1325563"/>
          </a:xfrm>
        </p:spPr>
        <p:txBody>
          <a:bodyPr/>
          <a:lstStyle>
            <a:lvl1pPr>
              <a:defRPr>
                <a:solidFill>
                  <a:schemeClr val="accent1"/>
                </a:solidFill>
              </a:defRPr>
            </a:lvl1pPr>
          </a:lstStyle>
          <a:p>
            <a:r>
              <a:rPr lang="en-GB" dirty="0"/>
              <a:t>Divider 7</a:t>
            </a:r>
            <a:endParaRPr lang="en-US" dirty="0"/>
          </a:p>
        </p:txBody>
      </p:sp>
    </p:spTree>
    <p:extLst>
      <p:ext uri="{BB962C8B-B14F-4D97-AF65-F5344CB8AC3E}">
        <p14:creationId xmlns:p14="http://schemas.microsoft.com/office/powerpoint/2010/main" val="199235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9E0F5A3-2D15-454B-8B22-B3CA1D1F2B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FC077-B7C8-AE46-A301-EA12C8C8ADC7}"/>
              </a:ext>
            </a:extLst>
          </p:cNvPr>
          <p:cNvSpPr>
            <a:spLocks noGrp="1"/>
          </p:cNvSpPr>
          <p:nvPr>
            <p:ph type="title" hasCustomPrompt="1"/>
          </p:nvPr>
        </p:nvSpPr>
        <p:spPr>
          <a:xfrm>
            <a:off x="623047" y="3000748"/>
            <a:ext cx="10515600" cy="1325563"/>
          </a:xfrm>
        </p:spPr>
        <p:txBody>
          <a:bodyPr/>
          <a:lstStyle/>
          <a:p>
            <a:r>
              <a:rPr lang="en-GB" dirty="0"/>
              <a:t>Thank You</a:t>
            </a:r>
            <a:endParaRPr lang="en-US" dirty="0"/>
          </a:p>
        </p:txBody>
      </p:sp>
    </p:spTree>
    <p:extLst>
      <p:ext uri="{BB962C8B-B14F-4D97-AF65-F5344CB8AC3E}">
        <p14:creationId xmlns:p14="http://schemas.microsoft.com/office/powerpoint/2010/main" val="2166043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62278DF3-EA5A-144D-E8E4-C670A1A650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E5791E2-CD8F-9523-02E7-009DD9069B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57633209-F222-07B8-BDF9-E2ACF6B58BD0}"/>
              </a:ext>
            </a:extLst>
          </p:cNvPr>
          <p:cNvSpPr>
            <a:spLocks noGrp="1" noChangeArrowheads="1"/>
          </p:cNvSpPr>
          <p:nvPr>
            <p:ph type="sldNum" sz="quarter" idx="12"/>
          </p:nvPr>
        </p:nvSpPr>
        <p:spPr>
          <a:ln/>
        </p:spPr>
        <p:txBody>
          <a:bodyPr/>
          <a:lstStyle>
            <a:lvl1pPr>
              <a:defRPr/>
            </a:lvl1pPr>
          </a:lstStyle>
          <a:p>
            <a:pPr>
              <a:defRPr/>
            </a:pPr>
            <a:fld id="{FDE0B461-C092-4940-97A1-FA7DE91CFF6B}" type="slidenum">
              <a:rPr lang="en-US" altLang="en-US"/>
              <a:pPr>
                <a:defRPr/>
              </a:pPr>
              <a:t>‹#›</a:t>
            </a:fld>
            <a:endParaRPr lang="en-US" altLang="en-US"/>
          </a:p>
        </p:txBody>
      </p:sp>
    </p:spTree>
    <p:extLst>
      <p:ext uri="{BB962C8B-B14F-4D97-AF65-F5344CB8AC3E}">
        <p14:creationId xmlns:p14="http://schemas.microsoft.com/office/powerpoint/2010/main" val="4133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ullet Points">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B3F779E-8803-BD46-B69C-793B1AD13A59}"/>
              </a:ext>
            </a:extLst>
          </p:cNvPr>
          <p:cNvPicPr>
            <a:picLocks noChangeAspect="1"/>
          </p:cNvPicPr>
          <p:nvPr userDrawn="1"/>
        </p:nvPicPr>
        <p:blipFill rotWithShape="1">
          <a:blip r:embed="rId2"/>
          <a:srcRect l="3883" t="6644" r="81029" b="77308"/>
          <a:stretch/>
        </p:blipFill>
        <p:spPr>
          <a:xfrm>
            <a:off x="150607" y="136525"/>
            <a:ext cx="1839558" cy="1100604"/>
          </a:xfrm>
          <a:prstGeom prst="rect">
            <a:avLst/>
          </a:prstGeom>
        </p:spPr>
      </p:pic>
      <p:sp>
        <p:nvSpPr>
          <p:cNvPr id="3" name="Content Placeholder 2">
            <a:extLst>
              <a:ext uri="{FF2B5EF4-FFF2-40B4-BE49-F238E27FC236}">
                <a16:creationId xmlns:a16="http://schemas.microsoft.com/office/drawing/2014/main" id="{88605749-842E-CB40-AF10-938FFD86B4B5}"/>
              </a:ext>
            </a:extLst>
          </p:cNvPr>
          <p:cNvSpPr>
            <a:spLocks noGrp="1"/>
          </p:cNvSpPr>
          <p:nvPr>
            <p:ph idx="1" hasCustomPrompt="1"/>
          </p:nvPr>
        </p:nvSpPr>
        <p:spPr>
          <a:xfrm>
            <a:off x="755072" y="2376021"/>
            <a:ext cx="8112163" cy="774571"/>
          </a:xfrm>
        </p:spPr>
        <p:txBody>
          <a:bodyPr>
            <a:spAutoFit/>
          </a:bodyPr>
          <a:lstStyle>
            <a:lvl1pPr>
              <a:lnSpc>
                <a:spcPct val="100000"/>
              </a:lnSpc>
              <a:buClr>
                <a:schemeClr val="accent5"/>
              </a:buClr>
              <a:defRPr sz="1800"/>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dirty="0"/>
              <a:t>Bullet point </a:t>
            </a:r>
          </a:p>
          <a:p>
            <a:pPr lvl="0"/>
            <a:r>
              <a:rPr lang="en-GB" dirty="0"/>
              <a:t>Bullet point</a:t>
            </a:r>
          </a:p>
        </p:txBody>
      </p:sp>
      <p:sp>
        <p:nvSpPr>
          <p:cNvPr id="6" name="Slide Number Placeholder 5">
            <a:extLst>
              <a:ext uri="{FF2B5EF4-FFF2-40B4-BE49-F238E27FC236}">
                <a16:creationId xmlns:a16="http://schemas.microsoft.com/office/drawing/2014/main" id="{FCD2E45C-874A-0D4D-8FC2-A9B138C46403}"/>
              </a:ext>
            </a:extLst>
          </p:cNvPr>
          <p:cNvSpPr>
            <a:spLocks noGrp="1"/>
          </p:cNvSpPr>
          <p:nvPr>
            <p:ph type="sldNum" sz="quarter" idx="12"/>
          </p:nvPr>
        </p:nvSpPr>
        <p:spPr>
          <a:xfrm>
            <a:off x="838200" y="6356350"/>
            <a:ext cx="1655618" cy="365125"/>
          </a:xfrm>
        </p:spPr>
        <p:txBody>
          <a:bodyPr/>
          <a:lstStyle/>
          <a:p>
            <a:endParaRPr lang="en-US" dirty="0"/>
          </a:p>
        </p:txBody>
      </p:sp>
      <p:sp>
        <p:nvSpPr>
          <p:cNvPr id="9" name="Title 1">
            <a:extLst>
              <a:ext uri="{FF2B5EF4-FFF2-40B4-BE49-F238E27FC236}">
                <a16:creationId xmlns:a16="http://schemas.microsoft.com/office/drawing/2014/main" id="{08A082F2-D431-794D-A21E-897C77C34CEB}"/>
              </a:ext>
            </a:extLst>
          </p:cNvPr>
          <p:cNvSpPr>
            <a:spLocks noGrp="1"/>
          </p:cNvSpPr>
          <p:nvPr>
            <p:ph type="title"/>
          </p:nvPr>
        </p:nvSpPr>
        <p:spPr>
          <a:xfrm>
            <a:off x="755072" y="1667435"/>
            <a:ext cx="8112163" cy="480131"/>
          </a:xfrm>
        </p:spPr>
        <p:txBody>
          <a:bodyPr anchor="t">
            <a:spAutoFit/>
          </a:bodyPr>
          <a:lstStyle>
            <a:lvl1pPr>
              <a:defRPr sz="2800" b="1">
                <a:solidFill>
                  <a:schemeClr val="accent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91672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DFBEFC-90F9-194E-A0C2-6443E206BCB4}"/>
              </a:ext>
            </a:extLst>
          </p:cNvPr>
          <p:cNvSpPr>
            <a:spLocks noGrp="1"/>
          </p:cNvSpPr>
          <p:nvPr>
            <p:ph type="sldNum" sz="quarter" idx="12"/>
          </p:nvPr>
        </p:nvSpPr>
        <p:spPr>
          <a:xfrm>
            <a:off x="838200" y="6356350"/>
            <a:ext cx="1940626" cy="365125"/>
          </a:xfrm>
        </p:spPr>
        <p:txBody>
          <a:bodyPr/>
          <a:lstStyle/>
          <a:p>
            <a:fld id="{60DC4FA0-0353-4648-96FE-73A5F99A6F40}"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D49F7CC2-61A6-6541-B33C-416B798EF5C0}"/>
              </a:ext>
            </a:extLst>
          </p:cNvPr>
          <p:cNvPicPr>
            <a:picLocks noChangeAspect="1"/>
          </p:cNvPicPr>
          <p:nvPr userDrawn="1"/>
        </p:nvPicPr>
        <p:blipFill rotWithShape="1">
          <a:blip r:embed="rId2"/>
          <a:srcRect l="3883" t="6644" r="81029" b="77308"/>
          <a:stretch/>
        </p:blipFill>
        <p:spPr>
          <a:xfrm>
            <a:off x="150607" y="136525"/>
            <a:ext cx="1839558" cy="1100604"/>
          </a:xfrm>
          <a:prstGeom prst="rect">
            <a:avLst/>
          </a:prstGeom>
        </p:spPr>
      </p:pic>
      <p:sp>
        <p:nvSpPr>
          <p:cNvPr id="9" name="Content Placeholder 2">
            <a:extLst>
              <a:ext uri="{FF2B5EF4-FFF2-40B4-BE49-F238E27FC236}">
                <a16:creationId xmlns:a16="http://schemas.microsoft.com/office/drawing/2014/main" id="{9433093D-1A7C-E144-A6FD-48989E936422}"/>
              </a:ext>
            </a:extLst>
          </p:cNvPr>
          <p:cNvSpPr>
            <a:spLocks noGrp="1"/>
          </p:cNvSpPr>
          <p:nvPr>
            <p:ph idx="1" hasCustomPrompt="1"/>
          </p:nvPr>
        </p:nvSpPr>
        <p:spPr>
          <a:xfrm>
            <a:off x="755073" y="2376021"/>
            <a:ext cx="8112163" cy="369332"/>
          </a:xfrm>
        </p:spPr>
        <p:txBody>
          <a:bodyPr>
            <a:sp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dirty="0"/>
              <a:t>Text slide</a:t>
            </a:r>
          </a:p>
        </p:txBody>
      </p:sp>
      <p:sp>
        <p:nvSpPr>
          <p:cNvPr id="12" name="Title 1">
            <a:extLst>
              <a:ext uri="{FF2B5EF4-FFF2-40B4-BE49-F238E27FC236}">
                <a16:creationId xmlns:a16="http://schemas.microsoft.com/office/drawing/2014/main" id="{EC384D18-A31E-864E-B517-581EB1C7C304}"/>
              </a:ext>
            </a:extLst>
          </p:cNvPr>
          <p:cNvSpPr>
            <a:spLocks noGrp="1"/>
          </p:cNvSpPr>
          <p:nvPr>
            <p:ph type="title"/>
          </p:nvPr>
        </p:nvSpPr>
        <p:spPr>
          <a:xfrm>
            <a:off x="755073" y="1667435"/>
            <a:ext cx="8112163" cy="480131"/>
          </a:xfrm>
        </p:spPr>
        <p:txBody>
          <a:bodyPr anchor="t">
            <a:spAutoFit/>
          </a:bodyPr>
          <a:lstStyle>
            <a:lvl1pPr>
              <a:defRPr sz="2800" b="1">
                <a:solidFill>
                  <a:schemeClr val="accent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1545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DFBEFC-90F9-194E-A0C2-6443E206BCB4}"/>
              </a:ext>
            </a:extLst>
          </p:cNvPr>
          <p:cNvSpPr>
            <a:spLocks noGrp="1"/>
          </p:cNvSpPr>
          <p:nvPr>
            <p:ph type="sldNum" sz="quarter" idx="12"/>
          </p:nvPr>
        </p:nvSpPr>
        <p:spPr>
          <a:xfrm>
            <a:off x="838200" y="6356350"/>
            <a:ext cx="1940626" cy="365125"/>
          </a:xfrm>
        </p:spPr>
        <p:txBody>
          <a:bodyPr/>
          <a:lstStyle/>
          <a:p>
            <a:fld id="{60DC4FA0-0353-4648-96FE-73A5F99A6F40}"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D49F7CC2-61A6-6541-B33C-416B798EF5C0}"/>
              </a:ext>
            </a:extLst>
          </p:cNvPr>
          <p:cNvPicPr>
            <a:picLocks noChangeAspect="1"/>
          </p:cNvPicPr>
          <p:nvPr userDrawn="1"/>
        </p:nvPicPr>
        <p:blipFill rotWithShape="1">
          <a:blip r:embed="rId2"/>
          <a:srcRect l="3883" t="6644" r="81029" b="77308"/>
          <a:stretch/>
        </p:blipFill>
        <p:spPr>
          <a:xfrm>
            <a:off x="150607" y="136525"/>
            <a:ext cx="1839558" cy="1100604"/>
          </a:xfrm>
          <a:prstGeom prst="rect">
            <a:avLst/>
          </a:prstGeom>
        </p:spPr>
      </p:pic>
      <p:sp>
        <p:nvSpPr>
          <p:cNvPr id="9" name="Content Placeholder 2">
            <a:extLst>
              <a:ext uri="{FF2B5EF4-FFF2-40B4-BE49-F238E27FC236}">
                <a16:creationId xmlns:a16="http://schemas.microsoft.com/office/drawing/2014/main" id="{9433093D-1A7C-E144-A6FD-48989E936422}"/>
              </a:ext>
            </a:extLst>
          </p:cNvPr>
          <p:cNvSpPr>
            <a:spLocks noGrp="1"/>
          </p:cNvSpPr>
          <p:nvPr>
            <p:ph idx="1" hasCustomPrompt="1"/>
          </p:nvPr>
        </p:nvSpPr>
        <p:spPr>
          <a:xfrm>
            <a:off x="755073" y="2376021"/>
            <a:ext cx="5752605" cy="369332"/>
          </a:xfrm>
        </p:spPr>
        <p:txBody>
          <a:bodyPr>
            <a:sp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dirty="0"/>
              <a:t>Text slide</a:t>
            </a:r>
          </a:p>
        </p:txBody>
      </p:sp>
      <p:sp>
        <p:nvSpPr>
          <p:cNvPr id="12" name="Title 1">
            <a:extLst>
              <a:ext uri="{FF2B5EF4-FFF2-40B4-BE49-F238E27FC236}">
                <a16:creationId xmlns:a16="http://schemas.microsoft.com/office/drawing/2014/main" id="{EC384D18-A31E-864E-B517-581EB1C7C304}"/>
              </a:ext>
            </a:extLst>
          </p:cNvPr>
          <p:cNvSpPr>
            <a:spLocks noGrp="1"/>
          </p:cNvSpPr>
          <p:nvPr>
            <p:ph type="title"/>
          </p:nvPr>
        </p:nvSpPr>
        <p:spPr>
          <a:xfrm>
            <a:off x="755073" y="1667435"/>
            <a:ext cx="5752605" cy="480131"/>
          </a:xfrm>
        </p:spPr>
        <p:txBody>
          <a:bodyPr anchor="t">
            <a:spAutoFit/>
          </a:bodyPr>
          <a:lstStyle>
            <a:lvl1pPr>
              <a:defRPr sz="2800" b="1">
                <a:solidFill>
                  <a:schemeClr val="accent4"/>
                </a:solidFill>
              </a:defRPr>
            </a:lvl1pPr>
          </a:lstStyle>
          <a:p>
            <a:r>
              <a:rPr lang="en-GB" dirty="0"/>
              <a:t>Click to edit Master title style</a:t>
            </a:r>
            <a:endParaRPr lang="en-US" dirty="0"/>
          </a:p>
        </p:txBody>
      </p:sp>
      <p:sp>
        <p:nvSpPr>
          <p:cNvPr id="4" name="Picture Placeholder 3">
            <a:extLst>
              <a:ext uri="{FF2B5EF4-FFF2-40B4-BE49-F238E27FC236}">
                <a16:creationId xmlns:a16="http://schemas.microsoft.com/office/drawing/2014/main" id="{5334DC40-E2C0-CF4E-B435-D187505C09B5}"/>
              </a:ext>
            </a:extLst>
          </p:cNvPr>
          <p:cNvSpPr>
            <a:spLocks noGrp="1"/>
          </p:cNvSpPr>
          <p:nvPr>
            <p:ph type="pic" sz="quarter" idx="13"/>
          </p:nvPr>
        </p:nvSpPr>
        <p:spPr>
          <a:xfrm>
            <a:off x="6507163" y="0"/>
            <a:ext cx="5684837" cy="6858000"/>
          </a:xfrm>
        </p:spPr>
        <p:txBody>
          <a:bodyPr/>
          <a:lstStyle/>
          <a:p>
            <a:endParaRPr lang="en-US"/>
          </a:p>
        </p:txBody>
      </p:sp>
    </p:spTree>
    <p:extLst>
      <p:ext uri="{BB962C8B-B14F-4D97-AF65-F5344CB8AC3E}">
        <p14:creationId xmlns:p14="http://schemas.microsoft.com/office/powerpoint/2010/main" val="332097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nfographic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E4AAB7-8623-B14E-BA1A-1D7E3215E88C}"/>
              </a:ext>
            </a:extLst>
          </p:cNvPr>
          <p:cNvSpPr>
            <a:spLocks noGrp="1"/>
          </p:cNvSpPr>
          <p:nvPr>
            <p:ph type="sldNum" sz="quarter" idx="12"/>
          </p:nvPr>
        </p:nvSpPr>
        <p:spPr>
          <a:xfrm>
            <a:off x="838200" y="6356350"/>
            <a:ext cx="2047504" cy="365125"/>
          </a:xfrm>
        </p:spPr>
        <p:txBody>
          <a:bodyPr/>
          <a:lstStyle/>
          <a:p>
            <a:fld id="{60DC4FA0-0353-4648-96FE-73A5F99A6F40}" type="slidenum">
              <a:rPr lang="en-US" smtClean="0"/>
              <a:t>‹#›</a:t>
            </a:fld>
            <a:endParaRPr lang="en-US"/>
          </a:p>
        </p:txBody>
      </p:sp>
      <p:pic>
        <p:nvPicPr>
          <p:cNvPr id="6" name="Picture 5" descr="A close up of a logo&#10;&#10;Description automatically generated">
            <a:extLst>
              <a:ext uri="{FF2B5EF4-FFF2-40B4-BE49-F238E27FC236}">
                <a16:creationId xmlns:a16="http://schemas.microsoft.com/office/drawing/2014/main" id="{BCDF4AF8-33AB-714F-8D78-3C08A98D807D}"/>
              </a:ext>
            </a:extLst>
          </p:cNvPr>
          <p:cNvPicPr>
            <a:picLocks noChangeAspect="1"/>
          </p:cNvPicPr>
          <p:nvPr userDrawn="1"/>
        </p:nvPicPr>
        <p:blipFill rotWithShape="1">
          <a:blip r:embed="rId2"/>
          <a:srcRect l="3883" t="6644" r="81029" b="77308"/>
          <a:stretch/>
        </p:blipFill>
        <p:spPr>
          <a:xfrm>
            <a:off x="150607" y="136525"/>
            <a:ext cx="1839558" cy="1100604"/>
          </a:xfrm>
          <a:prstGeom prst="rect">
            <a:avLst/>
          </a:prstGeom>
        </p:spPr>
      </p:pic>
      <p:sp>
        <p:nvSpPr>
          <p:cNvPr id="7" name="Content Placeholder 2">
            <a:extLst>
              <a:ext uri="{FF2B5EF4-FFF2-40B4-BE49-F238E27FC236}">
                <a16:creationId xmlns:a16="http://schemas.microsoft.com/office/drawing/2014/main" id="{2C8D74E2-0FAC-2C4D-A7CB-1FDF96A00DD1}"/>
              </a:ext>
            </a:extLst>
          </p:cNvPr>
          <p:cNvSpPr>
            <a:spLocks noGrp="1"/>
          </p:cNvSpPr>
          <p:nvPr>
            <p:ph idx="1" hasCustomPrompt="1"/>
          </p:nvPr>
        </p:nvSpPr>
        <p:spPr>
          <a:xfrm>
            <a:off x="755074" y="2376021"/>
            <a:ext cx="4594412" cy="369332"/>
          </a:xfrm>
        </p:spPr>
        <p:txBody>
          <a:bodyPr>
            <a:sp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dirty="0"/>
              <a:t>Text slide</a:t>
            </a:r>
          </a:p>
        </p:txBody>
      </p:sp>
      <p:sp>
        <p:nvSpPr>
          <p:cNvPr id="8" name="Title 1">
            <a:extLst>
              <a:ext uri="{FF2B5EF4-FFF2-40B4-BE49-F238E27FC236}">
                <a16:creationId xmlns:a16="http://schemas.microsoft.com/office/drawing/2014/main" id="{92987800-E4A5-0D40-8E94-E483B00031FA}"/>
              </a:ext>
            </a:extLst>
          </p:cNvPr>
          <p:cNvSpPr>
            <a:spLocks noGrp="1"/>
          </p:cNvSpPr>
          <p:nvPr>
            <p:ph type="title"/>
          </p:nvPr>
        </p:nvSpPr>
        <p:spPr>
          <a:xfrm>
            <a:off x="755073" y="1667435"/>
            <a:ext cx="5594873" cy="480131"/>
          </a:xfrm>
        </p:spPr>
        <p:txBody>
          <a:bodyPr anchor="t">
            <a:spAutoFit/>
          </a:bodyPr>
          <a:lstStyle>
            <a:lvl1pPr>
              <a:defRPr sz="2800" b="1">
                <a:solidFill>
                  <a:schemeClr val="accent4"/>
                </a:solidFill>
              </a:defRPr>
            </a:lvl1pPr>
          </a:lstStyle>
          <a:p>
            <a:r>
              <a:rPr lang="en-GB" dirty="0"/>
              <a:t>Click to edit Master title style</a:t>
            </a:r>
            <a:endParaRPr lang="en-US" dirty="0"/>
          </a:p>
        </p:txBody>
      </p:sp>
      <p:graphicFrame>
        <p:nvGraphicFramePr>
          <p:cNvPr id="9" name="Chart 8">
            <a:extLst>
              <a:ext uri="{FF2B5EF4-FFF2-40B4-BE49-F238E27FC236}">
                <a16:creationId xmlns:a16="http://schemas.microsoft.com/office/drawing/2014/main" id="{6794F332-DC35-C64B-B931-F2B0F7B327A4}"/>
              </a:ext>
            </a:extLst>
          </p:cNvPr>
          <p:cNvGraphicFramePr/>
          <p:nvPr userDrawn="1">
            <p:extLst>
              <p:ext uri="{D42A27DB-BD31-4B8C-83A1-F6EECF244321}">
                <p14:modId xmlns:p14="http://schemas.microsoft.com/office/powerpoint/2010/main" val="265243946"/>
              </p:ext>
            </p:extLst>
          </p:nvPr>
        </p:nvGraphicFramePr>
        <p:xfrm>
          <a:off x="7252128" y="481229"/>
          <a:ext cx="3926542"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46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E5320-D9AE-0F40-A1D5-165891CCFAF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917245-17B4-6143-8036-29547AA5FB03}"/>
              </a:ext>
            </a:extLst>
          </p:cNvPr>
          <p:cNvSpPr>
            <a:spLocks noGrp="1"/>
          </p:cNvSpPr>
          <p:nvPr>
            <p:ph type="title" hasCustomPrompt="1"/>
          </p:nvPr>
        </p:nvSpPr>
        <p:spPr>
          <a:xfrm>
            <a:off x="838200" y="2103437"/>
            <a:ext cx="10515600" cy="1325563"/>
          </a:xfrm>
        </p:spPr>
        <p:txBody>
          <a:bodyPr/>
          <a:lstStyle>
            <a:lvl1pPr>
              <a:defRPr>
                <a:solidFill>
                  <a:schemeClr val="bg1"/>
                </a:solidFill>
              </a:defRPr>
            </a:lvl1pPr>
          </a:lstStyle>
          <a:p>
            <a:r>
              <a:rPr lang="en-GB" dirty="0"/>
              <a:t>Divider 1</a:t>
            </a:r>
            <a:endParaRPr lang="en-US" dirty="0"/>
          </a:p>
        </p:txBody>
      </p:sp>
    </p:spTree>
    <p:extLst>
      <p:ext uri="{BB962C8B-B14F-4D97-AF65-F5344CB8AC3E}">
        <p14:creationId xmlns:p14="http://schemas.microsoft.com/office/powerpoint/2010/main" val="38930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E5320-D9AE-0F40-A1D5-165891CCFAF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917245-17B4-6143-8036-29547AA5FB03}"/>
              </a:ext>
            </a:extLst>
          </p:cNvPr>
          <p:cNvSpPr>
            <a:spLocks noGrp="1"/>
          </p:cNvSpPr>
          <p:nvPr>
            <p:ph type="title" hasCustomPrompt="1"/>
          </p:nvPr>
        </p:nvSpPr>
        <p:spPr>
          <a:xfrm>
            <a:off x="838200" y="2103437"/>
            <a:ext cx="10515600" cy="1325563"/>
          </a:xfrm>
        </p:spPr>
        <p:txBody>
          <a:bodyPr/>
          <a:lstStyle>
            <a:lvl1pPr>
              <a:defRPr>
                <a:solidFill>
                  <a:schemeClr val="bg1"/>
                </a:solidFill>
              </a:defRPr>
            </a:lvl1pPr>
          </a:lstStyle>
          <a:p>
            <a:r>
              <a:rPr lang="en-GB" dirty="0"/>
              <a:t>Divider 2</a:t>
            </a:r>
            <a:endParaRPr lang="en-US" dirty="0"/>
          </a:p>
        </p:txBody>
      </p:sp>
    </p:spTree>
    <p:extLst>
      <p:ext uri="{BB962C8B-B14F-4D97-AF65-F5344CB8AC3E}">
        <p14:creationId xmlns:p14="http://schemas.microsoft.com/office/powerpoint/2010/main" val="117376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E5320-D9AE-0F40-A1D5-165891CCFAF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917245-17B4-6143-8036-29547AA5FB03}"/>
              </a:ext>
            </a:extLst>
          </p:cNvPr>
          <p:cNvSpPr>
            <a:spLocks noGrp="1"/>
          </p:cNvSpPr>
          <p:nvPr>
            <p:ph type="title" hasCustomPrompt="1"/>
          </p:nvPr>
        </p:nvSpPr>
        <p:spPr>
          <a:xfrm>
            <a:off x="838200" y="2103437"/>
            <a:ext cx="10515600" cy="1325563"/>
          </a:xfrm>
        </p:spPr>
        <p:txBody>
          <a:bodyPr/>
          <a:lstStyle>
            <a:lvl1pPr>
              <a:defRPr>
                <a:solidFill>
                  <a:schemeClr val="bg1"/>
                </a:solidFill>
              </a:defRPr>
            </a:lvl1pPr>
          </a:lstStyle>
          <a:p>
            <a:r>
              <a:rPr lang="en-GB" dirty="0"/>
              <a:t>Divider 3</a:t>
            </a:r>
            <a:endParaRPr lang="en-US" dirty="0"/>
          </a:p>
        </p:txBody>
      </p:sp>
    </p:spTree>
    <p:extLst>
      <p:ext uri="{BB962C8B-B14F-4D97-AF65-F5344CB8AC3E}">
        <p14:creationId xmlns:p14="http://schemas.microsoft.com/office/powerpoint/2010/main" val="298002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E5320-D9AE-0F40-A1D5-165891CCFAF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917245-17B4-6143-8036-29547AA5FB03}"/>
              </a:ext>
            </a:extLst>
          </p:cNvPr>
          <p:cNvSpPr>
            <a:spLocks noGrp="1"/>
          </p:cNvSpPr>
          <p:nvPr>
            <p:ph type="title" hasCustomPrompt="1"/>
          </p:nvPr>
        </p:nvSpPr>
        <p:spPr>
          <a:xfrm>
            <a:off x="838200" y="2103437"/>
            <a:ext cx="10515600" cy="1325563"/>
          </a:xfrm>
        </p:spPr>
        <p:txBody>
          <a:bodyPr/>
          <a:lstStyle>
            <a:lvl1pPr>
              <a:defRPr>
                <a:solidFill>
                  <a:schemeClr val="bg1"/>
                </a:solidFill>
              </a:defRPr>
            </a:lvl1pPr>
          </a:lstStyle>
          <a:p>
            <a:r>
              <a:rPr lang="en-GB" dirty="0"/>
              <a:t>Divider 4</a:t>
            </a:r>
            <a:endParaRPr lang="en-US" dirty="0"/>
          </a:p>
        </p:txBody>
      </p:sp>
    </p:spTree>
    <p:extLst>
      <p:ext uri="{BB962C8B-B14F-4D97-AF65-F5344CB8AC3E}">
        <p14:creationId xmlns:p14="http://schemas.microsoft.com/office/powerpoint/2010/main" val="266683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CB2E56-54E7-5442-84C4-B85ADEBF1828}"/>
              </a:ext>
            </a:extLst>
          </p:cNvPr>
          <p:cNvSpPr>
            <a:spLocks noGrp="1"/>
          </p:cNvSpPr>
          <p:nvPr>
            <p:ph type="title"/>
          </p:nvPr>
        </p:nvSpPr>
        <p:spPr>
          <a:xfrm>
            <a:off x="838200" y="677041"/>
            <a:ext cx="10515600" cy="701731"/>
          </a:xfrm>
          <a:prstGeom prst="rect">
            <a:avLst/>
          </a:prstGeom>
        </p:spPr>
        <p:txBody>
          <a:bodyPr vert="horz" lIns="91440" tIns="45720" rIns="91440" bIns="4572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26A725-0B3B-8C49-AB50-F9693A468044}"/>
              </a:ext>
            </a:extLst>
          </p:cNvPr>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26760704-3432-9A41-A155-E924D3D62012}"/>
              </a:ext>
            </a:extLst>
          </p:cNvPr>
          <p:cNvSpPr>
            <a:spLocks noGrp="1"/>
          </p:cNvSpPr>
          <p:nvPr>
            <p:ph type="sldNum" sz="quarter" idx="4"/>
          </p:nvPr>
        </p:nvSpPr>
        <p:spPr>
          <a:xfrm>
            <a:off x="838200" y="6400413"/>
            <a:ext cx="2743200" cy="276999"/>
          </a:xfrm>
          <a:prstGeom prst="rect">
            <a:avLst/>
          </a:prstGeom>
        </p:spPr>
        <p:txBody>
          <a:bodyPr vert="horz" lIns="91440" tIns="45720" rIns="91440" bIns="45720" rtlCol="0" anchor="ctr">
            <a:spAutoFit/>
          </a:bodyP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0DC4FA0-0353-4648-96FE-73A5F99A6F40}" type="slidenum">
              <a:rPr lang="en-US" smtClean="0"/>
              <a:pPr/>
              <a:t>‹#›</a:t>
            </a:fld>
            <a:endParaRPr lang="en-US"/>
          </a:p>
        </p:txBody>
      </p:sp>
    </p:spTree>
    <p:extLst>
      <p:ext uri="{BB962C8B-B14F-4D97-AF65-F5344CB8AC3E}">
        <p14:creationId xmlns:p14="http://schemas.microsoft.com/office/powerpoint/2010/main" val="306181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 id="2147483655" r:id="rId5"/>
    <p:sldLayoutId id="2147483656" r:id="rId6"/>
    <p:sldLayoutId id="2147483657" r:id="rId7"/>
    <p:sldLayoutId id="2147483658" r:id="rId8"/>
    <p:sldLayoutId id="2147483659" r:id="rId9"/>
    <p:sldLayoutId id="2147483660" r:id="rId10"/>
    <p:sldLayoutId id="2147483664" r:id="rId11"/>
    <p:sldLayoutId id="2147483663" r:id="rId12"/>
    <p:sldLayoutId id="2147483661" r:id="rId13"/>
    <p:sldLayoutId id="214748366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0B3B-0FBF-2D45-90C9-895FB169501D}"/>
              </a:ext>
            </a:extLst>
          </p:cNvPr>
          <p:cNvSpPr>
            <a:spLocks noGrp="1"/>
          </p:cNvSpPr>
          <p:nvPr>
            <p:ph type="ctrTitle"/>
          </p:nvPr>
        </p:nvSpPr>
        <p:spPr>
          <a:xfrm>
            <a:off x="663388" y="2668422"/>
            <a:ext cx="4134523" cy="1636084"/>
          </a:xfrm>
        </p:spPr>
        <p:txBody>
          <a:bodyPr>
            <a:normAutofit fontScale="90000"/>
          </a:bodyPr>
          <a:lstStyle/>
          <a:p>
            <a:r>
              <a:rPr lang="en-US" dirty="0"/>
              <a:t>Presentation to CFOA technical conference</a:t>
            </a:r>
          </a:p>
        </p:txBody>
      </p:sp>
      <p:sp>
        <p:nvSpPr>
          <p:cNvPr id="3" name="Subtitle 2">
            <a:extLst>
              <a:ext uri="{FF2B5EF4-FFF2-40B4-BE49-F238E27FC236}">
                <a16:creationId xmlns:a16="http://schemas.microsoft.com/office/drawing/2014/main" id="{18920E7B-2DDA-7F4E-BEE9-3EB7D568DF4B}"/>
              </a:ext>
            </a:extLst>
          </p:cNvPr>
          <p:cNvSpPr>
            <a:spLocks noGrp="1"/>
          </p:cNvSpPr>
          <p:nvPr>
            <p:ph type="subTitle" idx="1"/>
          </p:nvPr>
        </p:nvSpPr>
        <p:spPr>
          <a:xfrm>
            <a:off x="663388" y="4396580"/>
            <a:ext cx="4909073" cy="1636085"/>
          </a:xfrm>
        </p:spPr>
        <p:txBody>
          <a:bodyPr>
            <a:normAutofit/>
          </a:bodyPr>
          <a:lstStyle/>
          <a:p>
            <a:pPr>
              <a:lnSpc>
                <a:spcPct val="110000"/>
              </a:lnSpc>
            </a:pPr>
            <a:r>
              <a:rPr lang="en-US" dirty="0"/>
              <a:t>Eamonn Hunt</a:t>
            </a:r>
          </a:p>
          <a:p>
            <a:pPr>
              <a:lnSpc>
                <a:spcPct val="110000"/>
              </a:lnSpc>
            </a:pPr>
            <a:r>
              <a:rPr lang="en-US" dirty="0"/>
              <a:t>19</a:t>
            </a:r>
            <a:r>
              <a:rPr lang="en-US" baseline="30000" dirty="0"/>
              <a:t>th</a:t>
            </a:r>
            <a:r>
              <a:rPr lang="en-US" dirty="0"/>
              <a:t> October 2023</a:t>
            </a:r>
          </a:p>
        </p:txBody>
      </p:sp>
    </p:spTree>
    <p:extLst>
      <p:ext uri="{BB962C8B-B14F-4D97-AF65-F5344CB8AC3E}">
        <p14:creationId xmlns:p14="http://schemas.microsoft.com/office/powerpoint/2010/main" val="94496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59A3-4D47-1EE6-AB7D-8D1F50B73B1C}"/>
              </a:ext>
            </a:extLst>
          </p:cNvPr>
          <p:cNvSpPr>
            <a:spLocks noGrp="1"/>
          </p:cNvSpPr>
          <p:nvPr>
            <p:ph type="ctrTitle"/>
          </p:nvPr>
        </p:nvSpPr>
        <p:spPr>
          <a:xfrm>
            <a:off x="4205289" y="2565292"/>
            <a:ext cx="3781425" cy="646331"/>
          </a:xfrm>
        </p:spPr>
        <p:txBody>
          <a:bodyPr anchor="ctr"/>
          <a:lstStyle/>
          <a:p>
            <a:pPr algn="ctr">
              <a:defRPr/>
            </a:pPr>
            <a:r>
              <a:rPr lang="en-IE" dirty="0">
                <a:ln w="10541" cmpd="sng">
                  <a:noFill/>
                  <a:prstDash val="solid"/>
                </a:ln>
                <a:effectLst>
                  <a:outerShdw blurRad="60007" dist="310007" dir="7680000" sy="30000" kx="1300200" algn="ctr" rotWithShape="0">
                    <a:prstClr val="black">
                      <a:alpha val="32000"/>
                    </a:prstClr>
                  </a:outerShdw>
                </a:effectLst>
                <a:latin typeface="Times New Roman" pitchFamily="18" charset="0"/>
                <a:cs typeface="Times New Roman" pitchFamily="18" charset="0"/>
              </a:rPr>
              <a:t>Any Questions?</a:t>
            </a:r>
          </a:p>
        </p:txBody>
      </p:sp>
      <p:pic>
        <p:nvPicPr>
          <p:cNvPr id="3" name="Picture 2" descr="hands.png">
            <a:extLst>
              <a:ext uri="{FF2B5EF4-FFF2-40B4-BE49-F238E27FC236}">
                <a16:creationId xmlns:a16="http://schemas.microsoft.com/office/drawing/2014/main" id="{EEB2D6C4-9111-D21F-5EE1-451C10A95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968751"/>
            <a:ext cx="6858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808D-3BEF-404A-B3D4-ECDED19B5DE5}"/>
              </a:ext>
            </a:extLst>
          </p:cNvPr>
          <p:cNvSpPr>
            <a:spLocks noGrp="1"/>
          </p:cNvSpPr>
          <p:nvPr>
            <p:ph type="title"/>
          </p:nvPr>
        </p:nvSpPr>
        <p:spPr>
          <a:xfrm>
            <a:off x="623047" y="3007966"/>
            <a:ext cx="10515600" cy="1311128"/>
          </a:xfrm>
        </p:spPr>
        <p:txBody>
          <a:bodyPr>
            <a:spAutoFit/>
          </a:bodyPr>
          <a:lstStyle/>
          <a:p>
            <a:r>
              <a:rPr lang="en-US" dirty="0"/>
              <a:t>Thank you. </a:t>
            </a:r>
            <a:br>
              <a:rPr lang="en-US" dirty="0"/>
            </a:br>
            <a:endParaRPr lang="en-US" dirty="0"/>
          </a:p>
        </p:txBody>
      </p:sp>
    </p:spTree>
    <p:extLst>
      <p:ext uri="{BB962C8B-B14F-4D97-AF65-F5344CB8AC3E}">
        <p14:creationId xmlns:p14="http://schemas.microsoft.com/office/powerpoint/2010/main" val="261024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1F4A4-1DC8-8841-BB35-7076EF19FA11}"/>
              </a:ext>
            </a:extLst>
          </p:cNvPr>
          <p:cNvSpPr>
            <a:spLocks noGrp="1"/>
          </p:cNvSpPr>
          <p:nvPr>
            <p:ph idx="1"/>
          </p:nvPr>
        </p:nvSpPr>
        <p:spPr>
          <a:xfrm>
            <a:off x="687960" y="1562289"/>
            <a:ext cx="9870169" cy="4930790"/>
          </a:xfrm>
        </p:spPr>
        <p:txBody>
          <a:bodyPr/>
          <a:lstStyle/>
          <a:p>
            <a:pPr algn="l">
              <a:buFont typeface="+mj-lt"/>
              <a:buAutoNum type="arabicPeriod"/>
            </a:pPr>
            <a:endParaRPr lang="en-IE" b="0" i="0" dirty="0">
              <a:solidFill>
                <a:srgbClr val="053568"/>
              </a:solidFill>
              <a:effectLst/>
              <a:latin typeface="Lato" panose="020F0502020204030203" pitchFamily="34" charset="0"/>
            </a:endParaRPr>
          </a:p>
          <a:p>
            <a:pPr marL="285750" indent="-285750" algn="l">
              <a:buFont typeface="Arial" panose="020B0604020202020204" pitchFamily="34" charset="0"/>
              <a:buChar char="•"/>
            </a:pPr>
            <a:r>
              <a:rPr lang="en-IE" b="0" i="0" dirty="0">
                <a:solidFill>
                  <a:schemeClr val="accent1"/>
                </a:solidFill>
                <a:effectLst/>
                <a:latin typeface="+mn-lt"/>
              </a:rPr>
              <a:t>Perception of retribution </a:t>
            </a:r>
            <a:endParaRPr lang="en-GB" i="0" dirty="0">
              <a:solidFill>
                <a:schemeClr val="accent1"/>
              </a:solidFill>
              <a:effectLst/>
              <a:latin typeface="+mn-lt"/>
            </a:endParaRPr>
          </a:p>
          <a:p>
            <a:pPr marL="285750" indent="-285750" algn="l">
              <a:buFont typeface="Arial" panose="020B0604020202020204" pitchFamily="34" charset="0"/>
              <a:buChar char="•"/>
            </a:pPr>
            <a:endParaRPr lang="en-GB" b="0" i="0" dirty="0">
              <a:solidFill>
                <a:schemeClr val="accent1"/>
              </a:solidFill>
              <a:effectLst/>
              <a:latin typeface="+mn-lt"/>
            </a:endParaRPr>
          </a:p>
          <a:p>
            <a:pPr marL="285750" indent="-285750" algn="l">
              <a:buFont typeface="Arial" panose="020B0604020202020204" pitchFamily="34" charset="0"/>
              <a:buChar char="•"/>
            </a:pPr>
            <a:r>
              <a:rPr lang="en-GB" b="0" i="0" dirty="0">
                <a:solidFill>
                  <a:schemeClr val="accent1"/>
                </a:solidFill>
                <a:effectLst/>
                <a:latin typeface="+mn-lt"/>
              </a:rPr>
              <a:t>Resentment by colleagues</a:t>
            </a:r>
          </a:p>
          <a:p>
            <a:pPr marL="285750" indent="-285750" algn="l">
              <a:buFont typeface="Arial" panose="020B0604020202020204" pitchFamily="34" charset="0"/>
              <a:buChar char="•"/>
            </a:pPr>
            <a:endParaRPr lang="en-GB" dirty="0">
              <a:solidFill>
                <a:schemeClr val="accent1"/>
              </a:solidFill>
              <a:latin typeface="+mn-lt"/>
            </a:endParaRPr>
          </a:p>
          <a:p>
            <a:pPr marL="285750" indent="-285750" algn="l">
              <a:buFont typeface="Arial" panose="020B0604020202020204" pitchFamily="34" charset="0"/>
              <a:buChar char="•"/>
            </a:pPr>
            <a:r>
              <a:rPr lang="en-IE" b="0" i="0" dirty="0">
                <a:solidFill>
                  <a:schemeClr val="accent1"/>
                </a:solidFill>
                <a:effectLst/>
                <a:latin typeface="+mn-lt"/>
              </a:rPr>
              <a:t>Concept of winners and losers</a:t>
            </a:r>
          </a:p>
          <a:p>
            <a:pPr marL="285750" indent="-285750" algn="l">
              <a:buFont typeface="Arial" panose="020B0604020202020204" pitchFamily="34" charset="0"/>
              <a:buChar char="•"/>
            </a:pPr>
            <a:endParaRPr lang="en-IE" dirty="0">
              <a:solidFill>
                <a:schemeClr val="accent1"/>
              </a:solidFill>
              <a:latin typeface="+mn-lt"/>
            </a:endParaRPr>
          </a:p>
          <a:p>
            <a:pPr marL="285750" indent="-285750" algn="l">
              <a:buFont typeface="Arial" panose="020B0604020202020204" pitchFamily="34" charset="0"/>
              <a:buChar char="•"/>
            </a:pPr>
            <a:r>
              <a:rPr lang="en-IE" sz="1800" dirty="0">
                <a:solidFill>
                  <a:schemeClr val="accent1"/>
                </a:solidFill>
                <a:effectLst/>
                <a:latin typeface="+mn-lt"/>
                <a:ea typeface="Times New Roman" panose="02020603050405020304" pitchFamily="18" charset="0"/>
              </a:rPr>
              <a:t>Erosion of trust</a:t>
            </a:r>
          </a:p>
          <a:p>
            <a:pPr marL="285750" indent="-285750" algn="l">
              <a:buFont typeface="Arial" panose="020B0604020202020204" pitchFamily="34" charset="0"/>
              <a:buChar char="•"/>
            </a:pPr>
            <a:endParaRPr lang="en-IE" sz="1800" dirty="0">
              <a:solidFill>
                <a:schemeClr val="accent1"/>
              </a:solidFill>
              <a:effectLst/>
              <a:latin typeface="+mn-lt"/>
              <a:ea typeface="Times New Roman" panose="02020603050405020304" pitchFamily="18" charset="0"/>
            </a:endParaRPr>
          </a:p>
          <a:p>
            <a:pPr marL="285750" indent="-285750" algn="l">
              <a:buFont typeface="Arial" panose="020B0604020202020204" pitchFamily="34" charset="0"/>
              <a:buChar char="•"/>
            </a:pPr>
            <a:r>
              <a:rPr lang="en-IE" sz="1800" dirty="0">
                <a:solidFill>
                  <a:schemeClr val="accent1"/>
                </a:solidFill>
                <a:effectLst/>
                <a:latin typeface="+mn-lt"/>
                <a:ea typeface="Times New Roman" panose="02020603050405020304" pitchFamily="18" charset="0"/>
              </a:rPr>
              <a:t>Conflicting loyalties</a:t>
            </a:r>
          </a:p>
          <a:p>
            <a:pPr marL="285750" indent="-285750" algn="l">
              <a:buFont typeface="Arial" panose="020B0604020202020204" pitchFamily="34" charset="0"/>
              <a:buChar char="•"/>
            </a:pPr>
            <a:endParaRPr lang="en-IE" sz="1800" dirty="0">
              <a:solidFill>
                <a:schemeClr val="accent1"/>
              </a:solidFill>
              <a:effectLst/>
              <a:latin typeface="+mn-lt"/>
              <a:ea typeface="Times New Roman" panose="02020603050405020304" pitchFamily="18" charset="0"/>
            </a:endParaRPr>
          </a:p>
          <a:p>
            <a:pPr marL="285750" indent="-285750" algn="l">
              <a:buFont typeface="Arial" panose="020B0604020202020204" pitchFamily="34" charset="0"/>
              <a:buChar char="•"/>
            </a:pPr>
            <a:r>
              <a:rPr lang="en-IE" dirty="0">
                <a:solidFill>
                  <a:schemeClr val="accent1"/>
                </a:solidFill>
                <a:latin typeface="+mn-lt"/>
                <a:ea typeface="Times New Roman" panose="02020603050405020304" pitchFamily="18" charset="0"/>
              </a:rPr>
              <a:t>Anger</a:t>
            </a:r>
            <a:endParaRPr lang="en-IE" sz="1800" dirty="0">
              <a:solidFill>
                <a:schemeClr val="accent1"/>
              </a:solidFill>
              <a:effectLst/>
              <a:latin typeface="+mn-lt"/>
              <a:ea typeface="Times New Roman" panose="02020603050405020304" pitchFamily="18" charset="0"/>
            </a:endParaRPr>
          </a:p>
          <a:p>
            <a:pPr algn="l"/>
            <a:endParaRPr lang="en-IE" sz="1800" dirty="0">
              <a:solidFill>
                <a:srgbClr val="053568"/>
              </a:solidFill>
              <a:effectLst/>
              <a:latin typeface="Lato" panose="020F0502020204030203" pitchFamily="34" charset="0"/>
              <a:ea typeface="Times New Roman" panose="02020603050405020304" pitchFamily="18" charset="0"/>
            </a:endParaRPr>
          </a:p>
          <a:p>
            <a:pPr algn="l"/>
            <a:endParaRPr lang="en-GB" i="0" dirty="0">
              <a:solidFill>
                <a:schemeClr val="accent1"/>
              </a:solidFill>
              <a:effectLst/>
              <a:latin typeface="CordiaNewTH"/>
            </a:endParaRPr>
          </a:p>
          <a:p>
            <a:endParaRPr lang="en-US" dirty="0"/>
          </a:p>
        </p:txBody>
      </p:sp>
      <p:sp>
        <p:nvSpPr>
          <p:cNvPr id="3" name="Title 2">
            <a:extLst>
              <a:ext uri="{FF2B5EF4-FFF2-40B4-BE49-F238E27FC236}">
                <a16:creationId xmlns:a16="http://schemas.microsoft.com/office/drawing/2014/main" id="{8C0F0727-5FF6-0E4B-BF0A-C926616D6693}"/>
              </a:ext>
            </a:extLst>
          </p:cNvPr>
          <p:cNvSpPr>
            <a:spLocks noGrp="1"/>
          </p:cNvSpPr>
          <p:nvPr>
            <p:ph type="title"/>
          </p:nvPr>
        </p:nvSpPr>
        <p:spPr>
          <a:xfrm>
            <a:off x="755073" y="1082158"/>
            <a:ext cx="8112163" cy="480131"/>
          </a:xfrm>
        </p:spPr>
        <p:txBody>
          <a:bodyPr/>
          <a:lstStyle/>
          <a:p>
            <a:pPr algn="ctr"/>
            <a:r>
              <a:rPr lang="en-IE" dirty="0">
                <a:solidFill>
                  <a:schemeClr val="accent1"/>
                </a:solidFill>
                <a:effectLst/>
                <a:latin typeface="Calibri" panose="020F0502020204030204" pitchFamily="34" charset="0"/>
                <a:ea typeface="Times New Roman" panose="02020603050405020304" pitchFamily="18" charset="0"/>
              </a:rPr>
              <a:t>Post Industrial Action Landscape</a:t>
            </a:r>
            <a:endParaRPr lang="en-IE" b="0" i="0" dirty="0">
              <a:solidFill>
                <a:schemeClr val="accent1"/>
              </a:solidFill>
              <a:effectLst/>
              <a:latin typeface="CordiaNewTH"/>
            </a:endParaRPr>
          </a:p>
        </p:txBody>
      </p:sp>
    </p:spTree>
    <p:extLst>
      <p:ext uri="{BB962C8B-B14F-4D97-AF65-F5344CB8AC3E}">
        <p14:creationId xmlns:p14="http://schemas.microsoft.com/office/powerpoint/2010/main" val="343753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1F4A4-1DC8-8841-BB35-7076EF19FA11}"/>
              </a:ext>
            </a:extLst>
          </p:cNvPr>
          <p:cNvSpPr>
            <a:spLocks noGrp="1"/>
          </p:cNvSpPr>
          <p:nvPr>
            <p:ph idx="1"/>
          </p:nvPr>
        </p:nvSpPr>
        <p:spPr>
          <a:xfrm>
            <a:off x="1174523" y="1510003"/>
            <a:ext cx="9345272" cy="6914713"/>
          </a:xfrm>
        </p:spPr>
        <p:txBody>
          <a:bodyPr/>
          <a:lstStyle/>
          <a:p>
            <a:pPr algn="l"/>
            <a:endParaRPr lang="en-GB" dirty="0">
              <a:solidFill>
                <a:schemeClr val="accent1"/>
              </a:solidFill>
              <a:latin typeface="CordiaNewTH"/>
            </a:endParaRPr>
          </a:p>
          <a:p>
            <a:pPr marL="285750" indent="-285750">
              <a:lnSpc>
                <a:spcPct val="200000"/>
              </a:lnSpc>
              <a:buFont typeface="Arial" panose="020B0604020202020204" pitchFamily="34" charset="0"/>
              <a:buChar char="•"/>
            </a:pPr>
            <a:r>
              <a:rPr lang="en-GB" i="0" dirty="0">
                <a:solidFill>
                  <a:schemeClr val="accent1"/>
                </a:solidFill>
                <a:effectLst/>
                <a:latin typeface="+mn-lt"/>
              </a:rPr>
              <a:t>Pay circular issued</a:t>
            </a:r>
          </a:p>
          <a:p>
            <a:pPr marL="285750" indent="-285750">
              <a:lnSpc>
                <a:spcPct val="200000"/>
              </a:lnSpc>
              <a:buFont typeface="Arial" panose="020B0604020202020204" pitchFamily="34" charset="0"/>
              <a:buChar char="•"/>
            </a:pPr>
            <a:r>
              <a:rPr lang="en-GB" dirty="0">
                <a:solidFill>
                  <a:schemeClr val="accent1"/>
                </a:solidFill>
                <a:latin typeface="+mn-lt"/>
              </a:rPr>
              <a:t>New scales</a:t>
            </a:r>
          </a:p>
          <a:p>
            <a:pPr marL="285750" indent="-285750">
              <a:lnSpc>
                <a:spcPct val="200000"/>
              </a:lnSpc>
              <a:buFont typeface="Arial" panose="020B0604020202020204" pitchFamily="34" charset="0"/>
              <a:buChar char="•"/>
            </a:pPr>
            <a:r>
              <a:rPr lang="en-GB" dirty="0">
                <a:solidFill>
                  <a:schemeClr val="accent1"/>
                </a:solidFill>
                <a:latin typeface="+mn-lt"/>
              </a:rPr>
              <a:t>Community fire safety -1</a:t>
            </a:r>
          </a:p>
          <a:p>
            <a:pPr marL="285750" indent="-285750">
              <a:lnSpc>
                <a:spcPct val="200000"/>
              </a:lnSpc>
              <a:buFont typeface="Arial" panose="020B0604020202020204" pitchFamily="34" charset="0"/>
              <a:buChar char="•"/>
            </a:pPr>
            <a:r>
              <a:rPr lang="en-GB" dirty="0">
                <a:solidFill>
                  <a:schemeClr val="accent1"/>
                </a:solidFill>
                <a:latin typeface="+mn-lt"/>
              </a:rPr>
              <a:t>Community fire safety -2</a:t>
            </a:r>
          </a:p>
          <a:p>
            <a:pPr marL="285750" indent="-285750">
              <a:lnSpc>
                <a:spcPct val="200000"/>
              </a:lnSpc>
              <a:buFont typeface="Arial" panose="020B0604020202020204" pitchFamily="34" charset="0"/>
              <a:buChar char="•"/>
            </a:pPr>
            <a:r>
              <a:rPr lang="en-GB" dirty="0">
                <a:solidFill>
                  <a:schemeClr val="accent1"/>
                </a:solidFill>
                <a:latin typeface="+mn-lt"/>
              </a:rPr>
              <a:t>Drill hours</a:t>
            </a:r>
          </a:p>
          <a:p>
            <a:pPr marL="285750" indent="-285750">
              <a:lnSpc>
                <a:spcPct val="200000"/>
              </a:lnSpc>
              <a:buFont typeface="Arial" panose="020B0604020202020204" pitchFamily="34" charset="0"/>
              <a:buChar char="•"/>
            </a:pPr>
            <a:r>
              <a:rPr lang="en-GB" i="0" dirty="0">
                <a:solidFill>
                  <a:schemeClr val="accent1"/>
                </a:solidFill>
                <a:effectLst/>
                <a:latin typeface="+mn-lt"/>
              </a:rPr>
              <a:t>Change in premium hours</a:t>
            </a:r>
          </a:p>
          <a:p>
            <a:pPr marL="285750" indent="-285750">
              <a:lnSpc>
                <a:spcPct val="200000"/>
              </a:lnSpc>
              <a:buFont typeface="Arial" panose="020B0604020202020204" pitchFamily="34" charset="0"/>
              <a:buChar char="•"/>
            </a:pPr>
            <a:r>
              <a:rPr lang="en-GB" dirty="0">
                <a:solidFill>
                  <a:schemeClr val="accent1"/>
                </a:solidFill>
                <a:latin typeface="+mn-lt"/>
              </a:rPr>
              <a:t>Minimum 75 hours</a:t>
            </a:r>
            <a:endParaRPr lang="en-GB" i="0" dirty="0">
              <a:solidFill>
                <a:schemeClr val="accent1"/>
              </a:solidFill>
              <a:effectLst/>
              <a:latin typeface="+mn-lt"/>
            </a:endParaRPr>
          </a:p>
          <a:p>
            <a:pPr>
              <a:lnSpc>
                <a:spcPct val="200000"/>
              </a:lnSpc>
            </a:pPr>
            <a:endParaRPr lang="en-GB" dirty="0">
              <a:solidFill>
                <a:schemeClr val="tx2"/>
              </a:solidFill>
              <a:latin typeface="+mn-lt"/>
              <a:ea typeface="Times New Roman" panose="02020603050405020304" pitchFamily="18" charset="0"/>
            </a:endParaRPr>
          </a:p>
          <a:p>
            <a:pPr algn="l">
              <a:lnSpc>
                <a:spcPct val="200000"/>
              </a:lnSpc>
            </a:pPr>
            <a:endParaRPr lang="en-GB" dirty="0">
              <a:solidFill>
                <a:schemeClr val="tx2"/>
              </a:solidFill>
              <a:latin typeface="+mn-lt"/>
            </a:endParaRPr>
          </a:p>
          <a:p>
            <a:endParaRPr lang="en-US" dirty="0"/>
          </a:p>
        </p:txBody>
      </p:sp>
      <p:sp>
        <p:nvSpPr>
          <p:cNvPr id="3" name="Title 2">
            <a:extLst>
              <a:ext uri="{FF2B5EF4-FFF2-40B4-BE49-F238E27FC236}">
                <a16:creationId xmlns:a16="http://schemas.microsoft.com/office/drawing/2014/main" id="{8C0F0727-5FF6-0E4B-BF0A-C926616D6693}"/>
              </a:ext>
            </a:extLst>
          </p:cNvPr>
          <p:cNvSpPr>
            <a:spLocks noGrp="1"/>
          </p:cNvSpPr>
          <p:nvPr>
            <p:ph type="title"/>
          </p:nvPr>
        </p:nvSpPr>
        <p:spPr>
          <a:xfrm>
            <a:off x="1258412" y="1029872"/>
            <a:ext cx="8112163" cy="480131"/>
          </a:xfrm>
        </p:spPr>
        <p:txBody>
          <a:bodyPr/>
          <a:lstStyle/>
          <a:p>
            <a:pPr algn="ctr"/>
            <a:r>
              <a:rPr lang="en-IE" b="0" i="0" dirty="0">
                <a:solidFill>
                  <a:srgbClr val="053568"/>
                </a:solidFill>
                <a:effectLst/>
                <a:latin typeface="Lato" panose="020F0502020204030203" pitchFamily="34" charset="0"/>
              </a:rPr>
              <a:t>WRC Proposals</a:t>
            </a:r>
            <a:endParaRPr lang="en-IE" b="0" i="0" dirty="0">
              <a:solidFill>
                <a:srgbClr val="003A70"/>
              </a:solidFill>
              <a:effectLst/>
              <a:latin typeface="CordiaNewTH"/>
            </a:endParaRPr>
          </a:p>
        </p:txBody>
      </p:sp>
    </p:spTree>
    <p:extLst>
      <p:ext uri="{BB962C8B-B14F-4D97-AF65-F5344CB8AC3E}">
        <p14:creationId xmlns:p14="http://schemas.microsoft.com/office/powerpoint/2010/main" val="73518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1F4A4-1DC8-8841-BB35-7076EF19FA11}"/>
              </a:ext>
            </a:extLst>
          </p:cNvPr>
          <p:cNvSpPr>
            <a:spLocks noGrp="1"/>
          </p:cNvSpPr>
          <p:nvPr>
            <p:ph idx="1"/>
          </p:nvPr>
        </p:nvSpPr>
        <p:spPr>
          <a:xfrm>
            <a:off x="851581" y="1585521"/>
            <a:ext cx="10675696" cy="5272479"/>
          </a:xfrm>
        </p:spPr>
        <p:txBody>
          <a:bodyPr/>
          <a:lstStyle/>
          <a:p>
            <a:pPr algn="l"/>
            <a:endParaRPr lang="en-GB" dirty="0">
              <a:solidFill>
                <a:schemeClr val="accent1"/>
              </a:solidFill>
              <a:latin typeface="CordiaNewTH"/>
            </a:endParaRPr>
          </a:p>
          <a:p>
            <a:r>
              <a:rPr lang="en-GB" b="0" i="0" dirty="0">
                <a:solidFill>
                  <a:schemeClr val="accent1"/>
                </a:solidFill>
                <a:effectLst/>
                <a:latin typeface="+mn-lt"/>
              </a:rPr>
              <a:t>Minimum crewing level </a:t>
            </a:r>
            <a:r>
              <a:rPr lang="en-GB" dirty="0">
                <a:solidFill>
                  <a:schemeClr val="accent1"/>
                </a:solidFill>
                <a:latin typeface="+mn-lt"/>
              </a:rPr>
              <a:t>12 </a:t>
            </a:r>
          </a:p>
          <a:p>
            <a:endParaRPr lang="en-GB" dirty="0">
              <a:solidFill>
                <a:schemeClr val="accent1"/>
              </a:solidFill>
              <a:latin typeface="+mn-lt"/>
            </a:endParaRPr>
          </a:p>
          <a:p>
            <a:r>
              <a:rPr lang="en-GB" dirty="0">
                <a:solidFill>
                  <a:schemeClr val="accent1"/>
                </a:solidFill>
                <a:latin typeface="+mn-lt"/>
              </a:rPr>
              <a:t>Have agreed engagement at local level to discuss rostered time off  pending recruiting to 12 – we need to have consistency in approach</a:t>
            </a:r>
          </a:p>
          <a:p>
            <a:endParaRPr lang="en-GB" dirty="0">
              <a:solidFill>
                <a:schemeClr val="accent1"/>
              </a:solidFill>
              <a:latin typeface="+mn-lt"/>
            </a:endParaRPr>
          </a:p>
          <a:p>
            <a:r>
              <a:rPr lang="en-IE" dirty="0">
                <a:solidFill>
                  <a:schemeClr val="accent1"/>
                </a:solidFill>
                <a:latin typeface="+mn-lt"/>
                <a:ea typeface="Times New Roman" panose="02020603050405020304" pitchFamily="18" charset="0"/>
              </a:rPr>
              <a:t>Overall objective to standardise pay for all retained firefighters moving to fortnightly pay periods for all firefighters</a:t>
            </a:r>
            <a:endParaRPr lang="en-IE" dirty="0">
              <a:solidFill>
                <a:schemeClr val="accent1"/>
              </a:solidFill>
              <a:latin typeface="+mn-lt"/>
              <a:ea typeface="Calibri" panose="020F0502020204030204" pitchFamily="34" charset="0"/>
            </a:endParaRPr>
          </a:p>
          <a:p>
            <a:pPr algn="l"/>
            <a:endParaRPr lang="en-GB" i="0" dirty="0">
              <a:solidFill>
                <a:schemeClr val="accent1"/>
              </a:solidFill>
              <a:effectLst/>
              <a:latin typeface="+mn-lt"/>
            </a:endParaRPr>
          </a:p>
          <a:p>
            <a:pPr algn="l"/>
            <a:r>
              <a:rPr lang="en-IE" dirty="0">
                <a:solidFill>
                  <a:schemeClr val="accent1"/>
                </a:solidFill>
                <a:effectLst/>
                <a:latin typeface="+mn-lt"/>
                <a:ea typeface="Times New Roman" panose="02020603050405020304" pitchFamily="18" charset="0"/>
              </a:rPr>
              <a:t>Essential to ensure consistency in payments for all firefighters in fire authorities</a:t>
            </a:r>
          </a:p>
          <a:p>
            <a:pPr algn="l"/>
            <a:endParaRPr lang="en-IE" dirty="0">
              <a:solidFill>
                <a:schemeClr val="accent1"/>
              </a:solidFill>
              <a:latin typeface="+mn-lt"/>
              <a:ea typeface="Times New Roman" panose="02020603050405020304" pitchFamily="18" charset="0"/>
            </a:endParaRPr>
          </a:p>
          <a:p>
            <a:pPr algn="l"/>
            <a:r>
              <a:rPr lang="en-IE" dirty="0">
                <a:solidFill>
                  <a:schemeClr val="accent1"/>
                </a:solidFill>
                <a:effectLst/>
                <a:latin typeface="+mn-lt"/>
                <a:ea typeface="Times New Roman" panose="02020603050405020304" pitchFamily="18" charset="0"/>
              </a:rPr>
              <a:t>The rules that apply for annual leave for all other employees will apply whilst there is provision to carry over a minimum period of annual  leave it must be taken within the following six months and if not it is forfeited.  There is no provision for payment of annual leave not taken other than in year of cessation of employment</a:t>
            </a:r>
            <a:endParaRPr lang="en-IE" dirty="0">
              <a:solidFill>
                <a:schemeClr val="accent1"/>
              </a:solidFill>
              <a:latin typeface="CordiaNewTH"/>
            </a:endParaRPr>
          </a:p>
          <a:p>
            <a:pPr algn="l"/>
            <a:endParaRPr lang="en-GB" dirty="0">
              <a:solidFill>
                <a:schemeClr val="accent1"/>
              </a:solidFill>
              <a:latin typeface="CordiaNewTH"/>
            </a:endParaRPr>
          </a:p>
          <a:p>
            <a:endParaRPr lang="en-US" dirty="0"/>
          </a:p>
        </p:txBody>
      </p:sp>
      <p:sp>
        <p:nvSpPr>
          <p:cNvPr id="3" name="Title 2">
            <a:extLst>
              <a:ext uri="{FF2B5EF4-FFF2-40B4-BE49-F238E27FC236}">
                <a16:creationId xmlns:a16="http://schemas.microsoft.com/office/drawing/2014/main" id="{8C0F0727-5FF6-0E4B-BF0A-C926616D6693}"/>
              </a:ext>
            </a:extLst>
          </p:cNvPr>
          <p:cNvSpPr>
            <a:spLocks noGrp="1"/>
          </p:cNvSpPr>
          <p:nvPr>
            <p:ph type="title"/>
          </p:nvPr>
        </p:nvSpPr>
        <p:spPr>
          <a:xfrm>
            <a:off x="1468137" y="1187304"/>
            <a:ext cx="8112163" cy="480131"/>
          </a:xfrm>
        </p:spPr>
        <p:txBody>
          <a:bodyPr/>
          <a:lstStyle/>
          <a:p>
            <a:pPr algn="ctr"/>
            <a:r>
              <a:rPr lang="en-IE" b="0" i="0" dirty="0">
                <a:solidFill>
                  <a:srgbClr val="053568"/>
                </a:solidFill>
                <a:effectLst/>
                <a:latin typeface="Lato" panose="020F0502020204030203" pitchFamily="34" charset="0"/>
              </a:rPr>
              <a:t>WRC Proposals</a:t>
            </a:r>
            <a:endParaRPr lang="en-IE" b="0" i="0" dirty="0">
              <a:solidFill>
                <a:srgbClr val="003A70"/>
              </a:solidFill>
              <a:effectLst/>
              <a:latin typeface="CordiaNewTH"/>
            </a:endParaRPr>
          </a:p>
        </p:txBody>
      </p:sp>
    </p:spTree>
    <p:extLst>
      <p:ext uri="{BB962C8B-B14F-4D97-AF65-F5344CB8AC3E}">
        <p14:creationId xmlns:p14="http://schemas.microsoft.com/office/powerpoint/2010/main" val="178285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1F4A4-1DC8-8841-BB35-7076EF19FA11}"/>
              </a:ext>
            </a:extLst>
          </p:cNvPr>
          <p:cNvSpPr>
            <a:spLocks noGrp="1"/>
          </p:cNvSpPr>
          <p:nvPr>
            <p:ph idx="1"/>
          </p:nvPr>
        </p:nvSpPr>
        <p:spPr>
          <a:xfrm>
            <a:off x="927083" y="1654568"/>
            <a:ext cx="9345272" cy="5380960"/>
          </a:xfrm>
        </p:spPr>
        <p:txBody>
          <a:bodyPr/>
          <a:lstStyle/>
          <a:p>
            <a:endParaRPr lang="en-GB" dirty="0">
              <a:solidFill>
                <a:schemeClr val="accent1"/>
              </a:solidFill>
              <a:latin typeface="CordiaNewTH"/>
            </a:endParaRPr>
          </a:p>
          <a:p>
            <a:r>
              <a:rPr lang="en-GB" dirty="0">
                <a:solidFill>
                  <a:schemeClr val="accent1"/>
                </a:solidFill>
                <a:latin typeface="CordiaNewTH"/>
              </a:rPr>
              <a:t>Time &amp; Attendance – Consistent application of processes for recording of attendance across all fire authorities – when we move to rostered time off those who are rostered off who do not arrive before appliance is mobilised will not receive payment</a:t>
            </a:r>
          </a:p>
          <a:p>
            <a:endParaRPr lang="en-GB" dirty="0">
              <a:solidFill>
                <a:schemeClr val="accent1"/>
              </a:solidFill>
              <a:latin typeface="CordiaNewTH"/>
            </a:endParaRPr>
          </a:p>
          <a:p>
            <a:r>
              <a:rPr lang="en-GB" dirty="0">
                <a:solidFill>
                  <a:schemeClr val="accent1"/>
                </a:solidFill>
                <a:latin typeface="CordiaNewTH"/>
              </a:rPr>
              <a:t>4 incident commanders – One station officer three others – Sub Officer/Driver mechanic</a:t>
            </a:r>
          </a:p>
          <a:p>
            <a:endParaRPr lang="en-GB" dirty="0">
              <a:solidFill>
                <a:schemeClr val="accent1"/>
              </a:solidFill>
              <a:latin typeface="CordiaNewTH"/>
            </a:endParaRPr>
          </a:p>
          <a:p>
            <a:endParaRPr lang="en-GB" dirty="0">
              <a:solidFill>
                <a:schemeClr val="accent1"/>
              </a:solidFill>
              <a:latin typeface="CordiaNewTH"/>
            </a:endParaRPr>
          </a:p>
          <a:p>
            <a:r>
              <a:rPr lang="en-GB" dirty="0">
                <a:solidFill>
                  <a:schemeClr val="accent1"/>
                </a:solidFill>
                <a:latin typeface="CordiaNewTH"/>
              </a:rPr>
              <a:t>Driving licences</a:t>
            </a:r>
          </a:p>
          <a:p>
            <a:pPr algn="l"/>
            <a:endParaRPr lang="en-GB" dirty="0">
              <a:solidFill>
                <a:schemeClr val="accent1"/>
              </a:solidFill>
              <a:latin typeface="CordiaNewTH"/>
            </a:endParaRPr>
          </a:p>
          <a:p>
            <a:pPr algn="l"/>
            <a:endParaRPr lang="en-IE" dirty="0">
              <a:solidFill>
                <a:schemeClr val="accent1"/>
              </a:solidFill>
              <a:latin typeface="CordiaNewTH"/>
            </a:endParaRPr>
          </a:p>
          <a:p>
            <a:pPr algn="l"/>
            <a:endParaRPr lang="en-IE" dirty="0">
              <a:solidFill>
                <a:schemeClr val="accent1"/>
              </a:solidFill>
              <a:latin typeface="CordiaNewTH"/>
            </a:endParaRPr>
          </a:p>
          <a:p>
            <a:pPr algn="l"/>
            <a:endParaRPr lang="en-GB" dirty="0">
              <a:solidFill>
                <a:schemeClr val="accent1"/>
              </a:solidFill>
              <a:latin typeface="CordiaNewTH"/>
            </a:endParaRPr>
          </a:p>
          <a:p>
            <a:endParaRPr lang="en-US" dirty="0"/>
          </a:p>
        </p:txBody>
      </p:sp>
      <p:sp>
        <p:nvSpPr>
          <p:cNvPr id="3" name="Title 2">
            <a:extLst>
              <a:ext uri="{FF2B5EF4-FFF2-40B4-BE49-F238E27FC236}">
                <a16:creationId xmlns:a16="http://schemas.microsoft.com/office/drawing/2014/main" id="{8C0F0727-5FF6-0E4B-BF0A-C926616D6693}"/>
              </a:ext>
            </a:extLst>
          </p:cNvPr>
          <p:cNvSpPr>
            <a:spLocks noGrp="1"/>
          </p:cNvSpPr>
          <p:nvPr>
            <p:ph type="title"/>
          </p:nvPr>
        </p:nvSpPr>
        <p:spPr>
          <a:xfrm>
            <a:off x="1543638" y="1273153"/>
            <a:ext cx="8112163" cy="480131"/>
          </a:xfrm>
        </p:spPr>
        <p:txBody>
          <a:bodyPr/>
          <a:lstStyle/>
          <a:p>
            <a:pPr algn="ctr"/>
            <a:r>
              <a:rPr lang="en-IE" b="0" i="0" dirty="0">
                <a:solidFill>
                  <a:srgbClr val="053568"/>
                </a:solidFill>
                <a:effectLst/>
                <a:latin typeface="Lato" panose="020F0502020204030203" pitchFamily="34" charset="0"/>
              </a:rPr>
              <a:t>Other issues</a:t>
            </a:r>
            <a:endParaRPr lang="en-IE" b="0" i="0" dirty="0">
              <a:solidFill>
                <a:srgbClr val="003A70"/>
              </a:solidFill>
              <a:effectLst/>
              <a:latin typeface="CordiaNewTH"/>
            </a:endParaRPr>
          </a:p>
        </p:txBody>
      </p:sp>
    </p:spTree>
    <p:extLst>
      <p:ext uri="{BB962C8B-B14F-4D97-AF65-F5344CB8AC3E}">
        <p14:creationId xmlns:p14="http://schemas.microsoft.com/office/powerpoint/2010/main" val="343812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1F4A4-1DC8-8841-BB35-7076EF19FA11}"/>
              </a:ext>
            </a:extLst>
          </p:cNvPr>
          <p:cNvSpPr>
            <a:spLocks noGrp="1"/>
          </p:cNvSpPr>
          <p:nvPr>
            <p:ph idx="1"/>
          </p:nvPr>
        </p:nvSpPr>
        <p:spPr>
          <a:xfrm>
            <a:off x="755073" y="2376021"/>
            <a:ext cx="9345272" cy="6042680"/>
          </a:xfrm>
        </p:spPr>
        <p:txBody>
          <a:bodyPr/>
          <a:lstStyle/>
          <a:p>
            <a:pPr algn="l"/>
            <a:endParaRPr lang="en-GB" dirty="0">
              <a:solidFill>
                <a:schemeClr val="accent1"/>
              </a:solidFill>
              <a:latin typeface="CordiaNewTH"/>
            </a:endParaRPr>
          </a:p>
          <a:p>
            <a:pPr algn="l"/>
            <a:r>
              <a:rPr lang="en-GB" i="0" dirty="0">
                <a:solidFill>
                  <a:schemeClr val="accent1"/>
                </a:solidFill>
                <a:effectLst/>
                <a:latin typeface="CordiaNewTH"/>
              </a:rPr>
              <a:t>Further discussions under Public Service Agreement</a:t>
            </a:r>
          </a:p>
          <a:p>
            <a:pPr algn="l"/>
            <a:endParaRPr lang="en-GB" dirty="0">
              <a:solidFill>
                <a:schemeClr val="accent1"/>
              </a:solidFill>
              <a:latin typeface="CordiaNewTH"/>
            </a:endParaRPr>
          </a:p>
          <a:p>
            <a:r>
              <a:rPr lang="en-GB" b="0" i="0" dirty="0">
                <a:solidFill>
                  <a:schemeClr val="accent1"/>
                </a:solidFill>
                <a:effectLst/>
                <a:latin typeface="CordiaNewTH"/>
              </a:rPr>
              <a:t>Retirement age</a:t>
            </a:r>
            <a:endParaRPr lang="en-GB" dirty="0">
              <a:solidFill>
                <a:schemeClr val="accent1"/>
              </a:solidFill>
              <a:latin typeface="CordiaNewTH"/>
            </a:endParaRPr>
          </a:p>
          <a:p>
            <a:endParaRPr lang="en-GB" dirty="0">
              <a:solidFill>
                <a:schemeClr val="accent1"/>
              </a:solidFill>
              <a:latin typeface="CordiaNewTH"/>
            </a:endParaRPr>
          </a:p>
          <a:p>
            <a:r>
              <a:rPr lang="en-GB" dirty="0">
                <a:solidFill>
                  <a:schemeClr val="accent1"/>
                </a:solidFill>
                <a:latin typeface="CordiaNewTH"/>
              </a:rPr>
              <a:t>Occupational Health scheme</a:t>
            </a:r>
          </a:p>
          <a:p>
            <a:endParaRPr lang="en-GB" dirty="0">
              <a:solidFill>
                <a:schemeClr val="accent1"/>
              </a:solidFill>
              <a:latin typeface="CordiaNewTH"/>
            </a:endParaRPr>
          </a:p>
          <a:p>
            <a:r>
              <a:rPr lang="en-GB" dirty="0">
                <a:solidFill>
                  <a:schemeClr val="accent1"/>
                </a:solidFill>
                <a:latin typeface="CordiaNewTH"/>
              </a:rPr>
              <a:t>DSP engagement</a:t>
            </a:r>
          </a:p>
          <a:p>
            <a:endParaRPr lang="en-GB" dirty="0">
              <a:solidFill>
                <a:schemeClr val="accent1"/>
              </a:solidFill>
              <a:latin typeface="CordiaNewTH"/>
            </a:endParaRPr>
          </a:p>
          <a:p>
            <a:endParaRPr lang="en-GB" dirty="0">
              <a:solidFill>
                <a:schemeClr val="accent1"/>
              </a:solidFill>
              <a:latin typeface="CordiaNewTH"/>
            </a:endParaRPr>
          </a:p>
          <a:p>
            <a:pPr algn="l"/>
            <a:endParaRPr lang="en-GB" dirty="0">
              <a:solidFill>
                <a:schemeClr val="accent1"/>
              </a:solidFill>
              <a:latin typeface="CordiaNewTH"/>
            </a:endParaRPr>
          </a:p>
          <a:p>
            <a:pPr algn="l"/>
            <a:endParaRPr lang="en-IE" dirty="0">
              <a:solidFill>
                <a:schemeClr val="accent1"/>
              </a:solidFill>
              <a:latin typeface="CordiaNewTH"/>
            </a:endParaRPr>
          </a:p>
          <a:p>
            <a:pPr algn="l"/>
            <a:endParaRPr lang="en-IE" dirty="0">
              <a:solidFill>
                <a:schemeClr val="accent1"/>
              </a:solidFill>
              <a:latin typeface="CordiaNewTH"/>
            </a:endParaRPr>
          </a:p>
          <a:p>
            <a:pPr algn="l"/>
            <a:endParaRPr lang="en-GB" dirty="0">
              <a:solidFill>
                <a:schemeClr val="accent1"/>
              </a:solidFill>
              <a:latin typeface="CordiaNewTH"/>
            </a:endParaRPr>
          </a:p>
          <a:p>
            <a:endParaRPr lang="en-US" dirty="0"/>
          </a:p>
        </p:txBody>
      </p:sp>
      <p:sp>
        <p:nvSpPr>
          <p:cNvPr id="3" name="Title 2">
            <a:extLst>
              <a:ext uri="{FF2B5EF4-FFF2-40B4-BE49-F238E27FC236}">
                <a16:creationId xmlns:a16="http://schemas.microsoft.com/office/drawing/2014/main" id="{8C0F0727-5FF6-0E4B-BF0A-C926616D6693}"/>
              </a:ext>
            </a:extLst>
          </p:cNvPr>
          <p:cNvSpPr>
            <a:spLocks noGrp="1"/>
          </p:cNvSpPr>
          <p:nvPr>
            <p:ph type="title"/>
          </p:nvPr>
        </p:nvSpPr>
        <p:spPr/>
        <p:txBody>
          <a:bodyPr/>
          <a:lstStyle/>
          <a:p>
            <a:pPr algn="ctr"/>
            <a:r>
              <a:rPr lang="en-IE" b="0" i="0" dirty="0">
                <a:solidFill>
                  <a:srgbClr val="053568"/>
                </a:solidFill>
                <a:effectLst/>
                <a:latin typeface="Lato" panose="020F0502020204030203" pitchFamily="34" charset="0"/>
              </a:rPr>
              <a:t>Outstanding issues</a:t>
            </a:r>
            <a:endParaRPr lang="en-IE" b="0" i="0" dirty="0">
              <a:solidFill>
                <a:srgbClr val="003A70"/>
              </a:solidFill>
              <a:effectLst/>
              <a:latin typeface="CordiaNewTH"/>
            </a:endParaRPr>
          </a:p>
        </p:txBody>
      </p:sp>
    </p:spTree>
    <p:extLst>
      <p:ext uri="{BB962C8B-B14F-4D97-AF65-F5344CB8AC3E}">
        <p14:creationId xmlns:p14="http://schemas.microsoft.com/office/powerpoint/2010/main" val="384919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1F4A4-1DC8-8841-BB35-7076EF19FA11}"/>
              </a:ext>
            </a:extLst>
          </p:cNvPr>
          <p:cNvSpPr>
            <a:spLocks noGrp="1"/>
          </p:cNvSpPr>
          <p:nvPr>
            <p:ph idx="1"/>
          </p:nvPr>
        </p:nvSpPr>
        <p:spPr>
          <a:xfrm>
            <a:off x="892233" y="1607925"/>
            <a:ext cx="9345272" cy="4868376"/>
          </a:xfrm>
        </p:spPr>
        <p:txBody>
          <a:bodyPr/>
          <a:lstStyle/>
          <a:p>
            <a:pPr algn="l"/>
            <a:endParaRPr lang="en-GB" dirty="0">
              <a:solidFill>
                <a:schemeClr val="accent1"/>
              </a:solidFill>
              <a:latin typeface="CordiaNewTH"/>
            </a:endParaRPr>
          </a:p>
          <a:p>
            <a:pPr algn="l"/>
            <a:r>
              <a:rPr lang="en-GB" sz="2000" i="0" dirty="0">
                <a:solidFill>
                  <a:schemeClr val="accent1"/>
                </a:solidFill>
                <a:effectLst/>
                <a:latin typeface="+mn-lt"/>
              </a:rPr>
              <a:t>Communicate openly and transparently with firefighters</a:t>
            </a:r>
          </a:p>
          <a:p>
            <a:pPr algn="l"/>
            <a:endParaRPr lang="en-GB" sz="2000" dirty="0">
              <a:solidFill>
                <a:schemeClr val="accent1"/>
              </a:solidFill>
              <a:latin typeface="+mn-lt"/>
            </a:endParaRPr>
          </a:p>
          <a:p>
            <a:pPr algn="l"/>
            <a:r>
              <a:rPr lang="en-GB" sz="2000" b="0" i="0" dirty="0">
                <a:solidFill>
                  <a:schemeClr val="accent1"/>
                </a:solidFill>
                <a:effectLst/>
                <a:latin typeface="+mn-lt"/>
              </a:rPr>
              <a:t>Avoid engagements and discussions on the industrial action</a:t>
            </a:r>
          </a:p>
          <a:p>
            <a:pPr algn="l"/>
            <a:endParaRPr lang="en-GB" sz="2000" b="0" i="0" dirty="0">
              <a:solidFill>
                <a:schemeClr val="accent1"/>
              </a:solidFill>
              <a:effectLst/>
              <a:latin typeface="+mn-lt"/>
            </a:endParaRPr>
          </a:p>
          <a:p>
            <a:pPr algn="l"/>
            <a:r>
              <a:rPr lang="en-GB" sz="2000" b="0" i="0" dirty="0">
                <a:solidFill>
                  <a:schemeClr val="accent1"/>
                </a:solidFill>
                <a:effectLst/>
                <a:latin typeface="+mn-lt"/>
              </a:rPr>
              <a:t>Commit to the path moving forward</a:t>
            </a:r>
          </a:p>
          <a:p>
            <a:pPr algn="l"/>
            <a:endParaRPr lang="en-GB" sz="2000" b="0" i="0" dirty="0">
              <a:solidFill>
                <a:schemeClr val="accent1"/>
              </a:solidFill>
              <a:effectLst/>
              <a:latin typeface="+mn-lt"/>
            </a:endParaRPr>
          </a:p>
          <a:p>
            <a:pPr algn="l"/>
            <a:r>
              <a:rPr lang="en-GB" altLang="en-US" sz="2000" dirty="0">
                <a:solidFill>
                  <a:schemeClr val="accent1"/>
                </a:solidFill>
                <a:latin typeface="+mn-lt"/>
              </a:rPr>
              <a:t>Build relationships of trust, confidence, and mutual respect between senior fire officers and Retained fire fighters and their representatives</a:t>
            </a:r>
          </a:p>
          <a:p>
            <a:pPr algn="l"/>
            <a:endParaRPr lang="en-IE" sz="2000" dirty="0">
              <a:solidFill>
                <a:schemeClr val="accent1"/>
              </a:solidFill>
              <a:latin typeface="+mn-lt"/>
            </a:endParaRPr>
          </a:p>
          <a:p>
            <a:pPr algn="l"/>
            <a:endParaRPr lang="en-IE" dirty="0">
              <a:solidFill>
                <a:schemeClr val="accent1"/>
              </a:solidFill>
              <a:latin typeface="CordiaNewTH"/>
            </a:endParaRPr>
          </a:p>
          <a:p>
            <a:pPr algn="l"/>
            <a:endParaRPr lang="en-GB" dirty="0">
              <a:solidFill>
                <a:schemeClr val="accent1"/>
              </a:solidFill>
              <a:latin typeface="CordiaNewTH"/>
            </a:endParaRPr>
          </a:p>
          <a:p>
            <a:endParaRPr lang="en-US" dirty="0"/>
          </a:p>
        </p:txBody>
      </p:sp>
      <p:sp>
        <p:nvSpPr>
          <p:cNvPr id="3" name="Title 2">
            <a:extLst>
              <a:ext uri="{FF2B5EF4-FFF2-40B4-BE49-F238E27FC236}">
                <a16:creationId xmlns:a16="http://schemas.microsoft.com/office/drawing/2014/main" id="{8C0F0727-5FF6-0E4B-BF0A-C926616D6693}"/>
              </a:ext>
            </a:extLst>
          </p:cNvPr>
          <p:cNvSpPr>
            <a:spLocks noGrp="1"/>
          </p:cNvSpPr>
          <p:nvPr>
            <p:ph type="title"/>
          </p:nvPr>
        </p:nvSpPr>
        <p:spPr>
          <a:xfrm>
            <a:off x="755073" y="1124713"/>
            <a:ext cx="8112163" cy="621791"/>
          </a:xfrm>
        </p:spPr>
        <p:txBody>
          <a:bodyPr/>
          <a:lstStyle/>
          <a:p>
            <a:pPr algn="ctr"/>
            <a:r>
              <a:rPr lang="en-IE" b="0" i="0" dirty="0">
                <a:solidFill>
                  <a:srgbClr val="053568"/>
                </a:solidFill>
                <a:effectLst/>
                <a:latin typeface="Lato" panose="020F0502020204030203" pitchFamily="34" charset="0"/>
              </a:rPr>
              <a:t>What we need to do</a:t>
            </a:r>
            <a:endParaRPr lang="en-IE" b="0" i="0" dirty="0">
              <a:solidFill>
                <a:srgbClr val="003A70"/>
              </a:solidFill>
              <a:effectLst/>
              <a:latin typeface="CordiaNewTH"/>
            </a:endParaRPr>
          </a:p>
        </p:txBody>
      </p:sp>
    </p:spTree>
    <p:extLst>
      <p:ext uri="{BB962C8B-B14F-4D97-AF65-F5344CB8AC3E}">
        <p14:creationId xmlns:p14="http://schemas.microsoft.com/office/powerpoint/2010/main" val="87961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6E0747A-B186-8BF3-40E4-340F5414603B}"/>
              </a:ext>
            </a:extLst>
          </p:cNvPr>
          <p:cNvSpPr>
            <a:spLocks noGrp="1" noChangeArrowheads="1"/>
          </p:cNvSpPr>
          <p:nvPr>
            <p:ph type="title"/>
          </p:nvPr>
        </p:nvSpPr>
        <p:spPr>
          <a:xfrm>
            <a:off x="1981200" y="518047"/>
            <a:ext cx="8686800" cy="535531"/>
          </a:xfrm>
        </p:spPr>
        <p:txBody>
          <a:bodyPr/>
          <a:lstStyle/>
          <a:p>
            <a:pPr eaLnBrk="1" hangingPunct="1"/>
            <a:r>
              <a:rPr lang="en-GB" altLang="en-US" sz="3200" dirty="0"/>
              <a:t>Employment Equality Acts, 1998 &amp; 2004</a:t>
            </a:r>
          </a:p>
        </p:txBody>
      </p:sp>
      <p:sp>
        <p:nvSpPr>
          <p:cNvPr id="18435" name="Rectangle 3">
            <a:extLst>
              <a:ext uri="{FF2B5EF4-FFF2-40B4-BE49-F238E27FC236}">
                <a16:creationId xmlns:a16="http://schemas.microsoft.com/office/drawing/2014/main" id="{57F9268A-7683-697D-6A99-9133E88E9C04}"/>
              </a:ext>
            </a:extLst>
          </p:cNvPr>
          <p:cNvSpPr>
            <a:spLocks noGrp="1" noChangeArrowheads="1"/>
          </p:cNvSpPr>
          <p:nvPr>
            <p:ph type="body" idx="1"/>
          </p:nvPr>
        </p:nvSpPr>
        <p:spPr>
          <a:xfrm>
            <a:off x="838200" y="1173873"/>
            <a:ext cx="10515600" cy="5345053"/>
          </a:xfrm>
        </p:spPr>
        <p:txBody>
          <a:bodyPr/>
          <a:lstStyle/>
          <a:p>
            <a:pPr algn="ctr" eaLnBrk="1" hangingPunct="1">
              <a:lnSpc>
                <a:spcPct val="150000"/>
              </a:lnSpc>
              <a:buFont typeface="Wingdings" panose="05000000000000000000" pitchFamily="2" charset="2"/>
              <a:buNone/>
            </a:pPr>
            <a:r>
              <a:rPr lang="en-GB" altLang="en-US" sz="1800" b="1" dirty="0"/>
              <a:t>Discriminatory Grounds</a:t>
            </a:r>
          </a:p>
          <a:p>
            <a:pPr eaLnBrk="1" hangingPunct="1">
              <a:lnSpc>
                <a:spcPct val="150000"/>
              </a:lnSpc>
            </a:pPr>
            <a:r>
              <a:rPr lang="en-GB" altLang="en-US" sz="1800" dirty="0"/>
              <a:t>Gender </a:t>
            </a:r>
          </a:p>
          <a:p>
            <a:pPr eaLnBrk="1" hangingPunct="1">
              <a:lnSpc>
                <a:spcPct val="150000"/>
              </a:lnSpc>
            </a:pPr>
            <a:r>
              <a:rPr lang="en-GB" altLang="en-US" sz="1800" dirty="0"/>
              <a:t>Marital Status</a:t>
            </a:r>
          </a:p>
          <a:p>
            <a:pPr eaLnBrk="1" hangingPunct="1">
              <a:lnSpc>
                <a:spcPct val="150000"/>
              </a:lnSpc>
            </a:pPr>
            <a:r>
              <a:rPr lang="en-GB" altLang="en-US" sz="1800" dirty="0"/>
              <a:t>Family Status </a:t>
            </a:r>
          </a:p>
          <a:p>
            <a:pPr eaLnBrk="1" hangingPunct="1">
              <a:lnSpc>
                <a:spcPct val="150000"/>
              </a:lnSpc>
            </a:pPr>
            <a:r>
              <a:rPr lang="en-GB" altLang="en-US" sz="1800" dirty="0"/>
              <a:t>Sexual Orientation </a:t>
            </a:r>
          </a:p>
          <a:p>
            <a:pPr eaLnBrk="1" hangingPunct="1">
              <a:lnSpc>
                <a:spcPct val="150000"/>
              </a:lnSpc>
            </a:pPr>
            <a:r>
              <a:rPr lang="en-GB" altLang="en-US" sz="1800" dirty="0"/>
              <a:t>Religion </a:t>
            </a:r>
          </a:p>
          <a:p>
            <a:pPr eaLnBrk="1" hangingPunct="1">
              <a:lnSpc>
                <a:spcPct val="150000"/>
              </a:lnSpc>
            </a:pPr>
            <a:r>
              <a:rPr lang="en-GB" altLang="en-US" sz="1800" dirty="0"/>
              <a:t>Age</a:t>
            </a:r>
          </a:p>
          <a:p>
            <a:pPr eaLnBrk="1" hangingPunct="1">
              <a:lnSpc>
                <a:spcPct val="150000"/>
              </a:lnSpc>
            </a:pPr>
            <a:r>
              <a:rPr lang="en-GB" altLang="en-US" sz="1800" dirty="0"/>
              <a:t>Disability</a:t>
            </a:r>
          </a:p>
          <a:p>
            <a:pPr eaLnBrk="1" hangingPunct="1">
              <a:lnSpc>
                <a:spcPct val="150000"/>
              </a:lnSpc>
            </a:pPr>
            <a:r>
              <a:rPr lang="en-GB" altLang="en-US" sz="1800" dirty="0"/>
              <a:t> Race</a:t>
            </a:r>
          </a:p>
          <a:p>
            <a:pPr eaLnBrk="1" hangingPunct="1">
              <a:lnSpc>
                <a:spcPct val="150000"/>
              </a:lnSpc>
            </a:pPr>
            <a:r>
              <a:rPr lang="en-GB" altLang="en-US" sz="1800" dirty="0"/>
              <a:t>Membership of the Traveller Community </a:t>
            </a:r>
          </a:p>
        </p:txBody>
      </p:sp>
    </p:spTree>
  </p:cSld>
  <p:clrMapOvr>
    <a:masterClrMapping/>
  </p:clrMapOvr>
  <p:transition>
    <p:checker dir="vert"/>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98127D-1C69-4C7A-442D-418386B4D254}"/>
              </a:ext>
            </a:extLst>
          </p:cNvPr>
          <p:cNvSpPr>
            <a:spLocks noGrp="1" noChangeArrowheads="1"/>
          </p:cNvSpPr>
          <p:nvPr>
            <p:ph type="title"/>
          </p:nvPr>
        </p:nvSpPr>
        <p:spPr>
          <a:xfrm>
            <a:off x="1979613" y="266511"/>
            <a:ext cx="7543800" cy="590931"/>
          </a:xfrm>
        </p:spPr>
        <p:txBody>
          <a:bodyPr/>
          <a:lstStyle/>
          <a:p>
            <a:pPr eaLnBrk="1" hangingPunct="1"/>
            <a:r>
              <a:rPr lang="en-GB" altLang="en-US" sz="3600" dirty="0">
                <a:latin typeface="+mn-lt"/>
              </a:rPr>
              <a:t>Equality Issues</a:t>
            </a:r>
          </a:p>
        </p:txBody>
      </p:sp>
      <p:sp>
        <p:nvSpPr>
          <p:cNvPr id="7171" name="Rectangle 3">
            <a:extLst>
              <a:ext uri="{FF2B5EF4-FFF2-40B4-BE49-F238E27FC236}">
                <a16:creationId xmlns:a16="http://schemas.microsoft.com/office/drawing/2014/main" id="{865672C8-BB51-47D7-7267-685D0DD40FD9}"/>
              </a:ext>
            </a:extLst>
          </p:cNvPr>
          <p:cNvSpPr>
            <a:spLocks noGrp="1" noChangeArrowheads="1"/>
          </p:cNvSpPr>
          <p:nvPr>
            <p:ph type="body" idx="1"/>
          </p:nvPr>
        </p:nvSpPr>
        <p:spPr>
          <a:xfrm>
            <a:off x="2208213" y="1412876"/>
            <a:ext cx="7772400" cy="5107167"/>
          </a:xfrm>
        </p:spPr>
        <p:txBody>
          <a:bodyPr/>
          <a:lstStyle/>
          <a:p>
            <a:pPr eaLnBrk="1" hangingPunct="1">
              <a:lnSpc>
                <a:spcPct val="150000"/>
              </a:lnSpc>
            </a:pPr>
            <a:r>
              <a:rPr lang="en-GB" altLang="en-US" sz="1800" b="1" dirty="0">
                <a:latin typeface="+mn-lt"/>
              </a:rPr>
              <a:t>Direct Discrimination</a:t>
            </a:r>
            <a:r>
              <a:rPr lang="en-GB" altLang="en-US" sz="1800" dirty="0">
                <a:latin typeface="+mn-lt"/>
              </a:rPr>
              <a:t>: Where a person is treated less favourably on one of the nine grounds in a situation that exists, existed but no longer exists, may exist in the future or is imputed to a person</a:t>
            </a:r>
          </a:p>
          <a:p>
            <a:pPr>
              <a:lnSpc>
                <a:spcPct val="150000"/>
              </a:lnSpc>
            </a:pPr>
            <a:r>
              <a:rPr lang="en-GB" sz="1800" b="1" dirty="0">
                <a:latin typeface="+mn-lt"/>
              </a:rPr>
              <a:t>Discrimination by association</a:t>
            </a:r>
            <a:r>
              <a:rPr lang="en-GB" sz="1800" dirty="0">
                <a:latin typeface="+mn-lt"/>
              </a:rPr>
              <a:t> happens when a person is treated less favourably simply because they are associated with or connected to another person who comes under the nine grounds</a:t>
            </a:r>
            <a:r>
              <a:rPr lang="en-GB" dirty="0"/>
              <a:t>.</a:t>
            </a:r>
            <a:endParaRPr lang="en-GB" altLang="en-US" sz="1800" dirty="0">
              <a:latin typeface="+mn-lt"/>
            </a:endParaRPr>
          </a:p>
          <a:p>
            <a:pPr eaLnBrk="1" hangingPunct="1">
              <a:lnSpc>
                <a:spcPct val="150000"/>
              </a:lnSpc>
            </a:pPr>
            <a:r>
              <a:rPr lang="en-GB" altLang="en-US" sz="1800" b="1" dirty="0">
                <a:latin typeface="+mn-lt"/>
              </a:rPr>
              <a:t>Indirect Discrimination</a:t>
            </a:r>
            <a:r>
              <a:rPr lang="en-GB" altLang="en-US" sz="1800" dirty="0">
                <a:latin typeface="+mn-lt"/>
              </a:rPr>
              <a:t>: Where an apparently neutral provision puts a member of one of the nine grounds at a particular disadvantage because of being a member of that group unless the provision is objectively justified by a legitimate aim and the means of achieving that aim are appropriate and necessary</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5" autoUpdateAnimBg="0"/>
    </p:bldLst>
  </p:timing>
</p:sld>
</file>

<file path=ppt/theme/theme1.xml><?xml version="1.0" encoding="utf-8"?>
<a:theme xmlns:a="http://schemas.openxmlformats.org/drawingml/2006/main" name="Office Theme">
  <a:themeElements>
    <a:clrScheme name="Custom 5">
      <a:dk1>
        <a:srgbClr val="30718F"/>
      </a:dk1>
      <a:lt1>
        <a:srgbClr val="FFFFFF"/>
      </a:lt1>
      <a:dk2>
        <a:srgbClr val="30718F"/>
      </a:dk2>
      <a:lt2>
        <a:srgbClr val="E7E6E6"/>
      </a:lt2>
      <a:accent1>
        <a:srgbClr val="004960"/>
      </a:accent1>
      <a:accent2>
        <a:srgbClr val="4559A7"/>
      </a:accent2>
      <a:accent3>
        <a:srgbClr val="7798CE"/>
      </a:accent3>
      <a:accent4>
        <a:srgbClr val="3FBEB5"/>
      </a:accent4>
      <a:accent5>
        <a:srgbClr val="3FBEB5"/>
      </a:accent5>
      <a:accent6>
        <a:srgbClr val="7798CE"/>
      </a:accent6>
      <a:hlink>
        <a:srgbClr val="4559A7"/>
      </a:hlink>
      <a:folHlink>
        <a:srgbClr val="0049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19380ff-57d3-4995-a863-48eec5a0f8b8" xsi:nil="true"/>
    <lcf76f155ced4ddcb4097134ff3c332f xmlns="5637e590-6ade-4b64-aaa3-35acc0b17f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C0D7670ACC6A4DB37B0688EDBEF0D5" ma:contentTypeVersion="14" ma:contentTypeDescription="Create a new document." ma:contentTypeScope="" ma:versionID="cf960bbfc7497741cf94114299f6ed17">
  <xsd:schema xmlns:xsd="http://www.w3.org/2001/XMLSchema" xmlns:xs="http://www.w3.org/2001/XMLSchema" xmlns:p="http://schemas.microsoft.com/office/2006/metadata/properties" xmlns:ns2="5637e590-6ade-4b64-aaa3-35acc0b17fd1" xmlns:ns3="219380ff-57d3-4995-a863-48eec5a0f8b8" targetNamespace="http://schemas.microsoft.com/office/2006/metadata/properties" ma:root="true" ma:fieldsID="6d6c523b71778285a6a1f3878ab6270c" ns2:_="" ns3:_="">
    <xsd:import namespace="5637e590-6ade-4b64-aaa3-35acc0b17fd1"/>
    <xsd:import namespace="219380ff-57d3-4995-a863-48eec5a0f8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7e590-6ade-4b64-aaa3-35acc0b17f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e3e6b87-6e96-49e6-950d-19ab05e873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9380ff-57d3-4995-a863-48eec5a0f8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2d13984-0f9b-4678-81b5-eac8e27138f9}" ma:internalName="TaxCatchAll" ma:showField="CatchAllData" ma:web="219380ff-57d3-4995-a863-48eec5a0f8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9DA5D-B8DD-47C2-913D-4ED89A319D22}">
  <ds:schemaRefs>
    <ds:schemaRef ds:uri="http://purl.org/dc/elements/1.1/"/>
    <ds:schemaRef ds:uri="http://schemas.microsoft.com/office/2006/metadata/properties"/>
    <ds:schemaRef ds:uri="ea544cb3-9350-4ee0-84d3-ed7a29d3e1f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219380ff-57d3-4995-a863-48eec5a0f8b8"/>
    <ds:schemaRef ds:uri="5637e590-6ade-4b64-aaa3-35acc0b17fd1"/>
  </ds:schemaRefs>
</ds:datastoreItem>
</file>

<file path=customXml/itemProps2.xml><?xml version="1.0" encoding="utf-8"?>
<ds:datastoreItem xmlns:ds="http://schemas.openxmlformats.org/officeDocument/2006/customXml" ds:itemID="{91892805-0E52-4877-AEDB-40A086E86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7e590-6ade-4b64-aaa3-35acc0b17fd1"/>
    <ds:schemaRef ds:uri="219380ff-57d3-4995-a863-48eec5a0f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79500B-F2A0-4BD0-BA19-D23CE37C3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4353</TotalTime>
  <Words>453</Words>
  <Application>Microsoft Office PowerPoint</Application>
  <PresentationFormat>Widescreen</PresentationFormat>
  <Paragraphs>94</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CordiaNewTH</vt:lpstr>
      <vt:lpstr>Lato</vt:lpstr>
      <vt:lpstr>Tahoma</vt:lpstr>
      <vt:lpstr>Times New Roman</vt:lpstr>
      <vt:lpstr>Wingdings</vt:lpstr>
      <vt:lpstr>Office Theme</vt:lpstr>
      <vt:lpstr>Presentation to CFOA technical conference</vt:lpstr>
      <vt:lpstr>Post Industrial Action Landscape</vt:lpstr>
      <vt:lpstr>WRC Proposals</vt:lpstr>
      <vt:lpstr>WRC Proposals</vt:lpstr>
      <vt:lpstr>Other issues</vt:lpstr>
      <vt:lpstr>Outstanding issues</vt:lpstr>
      <vt:lpstr>What we need to do</vt:lpstr>
      <vt:lpstr>Employment Equality Acts, 1998 &amp; 2004</vt:lpstr>
      <vt:lpstr>Equality Issues</vt:lpstr>
      <vt:lpstr>Any 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Paulina  Biskup</dc:creator>
  <cp:lastModifiedBy>Eamonn Hunt</cp:lastModifiedBy>
  <cp:revision>24</cp:revision>
  <dcterms:created xsi:type="dcterms:W3CDTF">2020-06-09T09:27:05Z</dcterms:created>
  <dcterms:modified xsi:type="dcterms:W3CDTF">2023-10-17T13:16:46Z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0x010100FE4A4AE14E620A419D05E16F57A94D5F</vt:lpwstr>
  </property>
</Properties>
</file>